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44"/>
  </p:notesMasterIdLst>
  <p:handoutMasterIdLst>
    <p:handoutMasterId r:id="rId45"/>
  </p:handoutMasterIdLst>
  <p:sldIdLst>
    <p:sldId id="256" r:id="rId5"/>
    <p:sldId id="258" r:id="rId6"/>
    <p:sldId id="275" r:id="rId7"/>
    <p:sldId id="296" r:id="rId8"/>
    <p:sldId id="277" r:id="rId9"/>
    <p:sldId id="278" r:id="rId10"/>
    <p:sldId id="279" r:id="rId11"/>
    <p:sldId id="281" r:id="rId12"/>
    <p:sldId id="282" r:id="rId13"/>
    <p:sldId id="283" r:id="rId14"/>
    <p:sldId id="284" r:id="rId15"/>
    <p:sldId id="285" r:id="rId16"/>
    <p:sldId id="286" r:id="rId17"/>
    <p:sldId id="288" r:id="rId18"/>
    <p:sldId id="289" r:id="rId19"/>
    <p:sldId id="297" r:id="rId20"/>
    <p:sldId id="298" r:id="rId21"/>
    <p:sldId id="264" r:id="rId22"/>
    <p:sldId id="290" r:id="rId23"/>
    <p:sldId id="299" r:id="rId24"/>
    <p:sldId id="291" r:id="rId25"/>
    <p:sldId id="292" r:id="rId26"/>
    <p:sldId id="293" r:id="rId27"/>
    <p:sldId id="294" r:id="rId28"/>
    <p:sldId id="295" r:id="rId29"/>
    <p:sldId id="301" r:id="rId30"/>
    <p:sldId id="300" r:id="rId31"/>
    <p:sldId id="302" r:id="rId32"/>
    <p:sldId id="303" r:id="rId33"/>
    <p:sldId id="304" r:id="rId34"/>
    <p:sldId id="305" r:id="rId35"/>
    <p:sldId id="306" r:id="rId36"/>
    <p:sldId id="307" r:id="rId37"/>
    <p:sldId id="308" r:id="rId38"/>
    <p:sldId id="309" r:id="rId39"/>
    <p:sldId id="310" r:id="rId40"/>
    <p:sldId id="311" r:id="rId41"/>
    <p:sldId id="313" r:id="rId42"/>
    <p:sldId id="27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snapToObjects="1">
      <p:cViewPr varScale="1">
        <p:scale>
          <a:sx n="78" d="100"/>
          <a:sy n="78" d="100"/>
        </p:scale>
        <p:origin x="878" y="7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130948-CEC3-4836-A643-577F1940E85D}" type="doc">
      <dgm:prSet loTypeId="urn:microsoft.com/office/officeart/2011/layout/CircleProcess" loCatId="process" qsTypeId="urn:microsoft.com/office/officeart/2005/8/quickstyle/simple5" qsCatId="simple" csTypeId="urn:microsoft.com/office/officeart/2005/8/colors/accent0_3" csCatId="mainScheme" phldr="1"/>
      <dgm:spPr/>
      <dgm:t>
        <a:bodyPr/>
        <a:lstStyle/>
        <a:p>
          <a:endParaRPr lang="en-IN"/>
        </a:p>
      </dgm:t>
    </dgm:pt>
    <dgm:pt modelId="{1054F05B-137D-422C-BC20-B2F774AA3377}">
      <dgm:prSet phldrT="[Text]" custT="1"/>
      <dgm:spPr/>
      <dgm:t>
        <a:bodyPr/>
        <a:lstStyle/>
        <a:p>
          <a:r>
            <a:rPr lang="en-US" sz="2400" dirty="0">
              <a:solidFill>
                <a:schemeClr val="bg2">
                  <a:lumMod val="50000"/>
                </a:schemeClr>
              </a:solidFill>
            </a:rPr>
            <a:t>PROJECT DESCRIPTION </a:t>
          </a:r>
          <a:endParaRPr lang="en-IN" sz="2400" dirty="0">
            <a:solidFill>
              <a:schemeClr val="bg2">
                <a:lumMod val="50000"/>
              </a:schemeClr>
            </a:solidFill>
          </a:endParaRPr>
        </a:p>
      </dgm:t>
    </dgm:pt>
    <dgm:pt modelId="{144F8A52-355B-4A0F-A2FB-F1D6693FD639}" type="parTrans" cxnId="{4C706E07-4B3F-4C04-87E9-23BBCFFD7E9F}">
      <dgm:prSet/>
      <dgm:spPr/>
      <dgm:t>
        <a:bodyPr/>
        <a:lstStyle/>
        <a:p>
          <a:endParaRPr lang="en-IN"/>
        </a:p>
      </dgm:t>
    </dgm:pt>
    <dgm:pt modelId="{F589E0A0-F1C9-4F7A-A659-877C15A10E8B}" type="sibTrans" cxnId="{4C706E07-4B3F-4C04-87E9-23BBCFFD7E9F}">
      <dgm:prSet/>
      <dgm:spPr/>
      <dgm:t>
        <a:bodyPr/>
        <a:lstStyle/>
        <a:p>
          <a:endParaRPr lang="en-IN"/>
        </a:p>
      </dgm:t>
    </dgm:pt>
    <dgm:pt modelId="{8A1A6FBA-9DD8-42A2-9AEA-0A67B94554F5}">
      <dgm:prSet phldrT="[Text]" custT="1"/>
      <dgm:spPr/>
      <dgm:t>
        <a:bodyPr/>
        <a:lstStyle/>
        <a:p>
          <a:r>
            <a:rPr lang="en-US" sz="2400">
              <a:solidFill>
                <a:schemeClr val="bg2">
                  <a:lumMod val="50000"/>
                </a:schemeClr>
              </a:solidFill>
            </a:rPr>
            <a:t>APPROACH</a:t>
          </a:r>
          <a:endParaRPr lang="en-IN" sz="2400" dirty="0">
            <a:solidFill>
              <a:schemeClr val="bg2">
                <a:lumMod val="50000"/>
              </a:schemeClr>
            </a:solidFill>
          </a:endParaRPr>
        </a:p>
      </dgm:t>
    </dgm:pt>
    <dgm:pt modelId="{EB55D305-7362-4A6A-9F6D-D16AE044850E}" type="parTrans" cxnId="{24E4C38E-D25A-4632-B447-748367E1E3F3}">
      <dgm:prSet/>
      <dgm:spPr/>
      <dgm:t>
        <a:bodyPr/>
        <a:lstStyle/>
        <a:p>
          <a:endParaRPr lang="en-IN"/>
        </a:p>
      </dgm:t>
    </dgm:pt>
    <dgm:pt modelId="{E5417BE2-2CE3-4301-A402-C4D19364FBD0}" type="sibTrans" cxnId="{24E4C38E-D25A-4632-B447-748367E1E3F3}">
      <dgm:prSet/>
      <dgm:spPr/>
      <dgm:t>
        <a:bodyPr/>
        <a:lstStyle/>
        <a:p>
          <a:endParaRPr lang="en-IN"/>
        </a:p>
      </dgm:t>
    </dgm:pt>
    <dgm:pt modelId="{0CF8CF46-ABD4-4E7D-B98F-0C5A71B81F52}">
      <dgm:prSet phldrT="[Text]" custT="1"/>
      <dgm:spPr/>
      <dgm:t>
        <a:bodyPr/>
        <a:lstStyle/>
        <a:p>
          <a:r>
            <a:rPr lang="en-US" sz="2400">
              <a:solidFill>
                <a:schemeClr val="bg2">
                  <a:lumMod val="50000"/>
                </a:schemeClr>
              </a:solidFill>
            </a:rPr>
            <a:t>TECH-STACK </a:t>
          </a:r>
          <a:endParaRPr lang="en-IN" sz="2400" dirty="0">
            <a:solidFill>
              <a:schemeClr val="bg2">
                <a:lumMod val="50000"/>
              </a:schemeClr>
            </a:solidFill>
          </a:endParaRPr>
        </a:p>
      </dgm:t>
    </dgm:pt>
    <dgm:pt modelId="{F97B954C-CF6C-4DBE-877D-8F6B2DD3BF01}" type="parTrans" cxnId="{79A0B067-B8BD-4373-856D-6C3ACD75AFB9}">
      <dgm:prSet/>
      <dgm:spPr/>
      <dgm:t>
        <a:bodyPr/>
        <a:lstStyle/>
        <a:p>
          <a:endParaRPr lang="en-IN"/>
        </a:p>
      </dgm:t>
    </dgm:pt>
    <dgm:pt modelId="{6DB12F09-9CA9-4C38-B122-F543AA92B34D}" type="sibTrans" cxnId="{79A0B067-B8BD-4373-856D-6C3ACD75AFB9}">
      <dgm:prSet/>
      <dgm:spPr/>
      <dgm:t>
        <a:bodyPr/>
        <a:lstStyle/>
        <a:p>
          <a:endParaRPr lang="en-IN"/>
        </a:p>
      </dgm:t>
    </dgm:pt>
    <dgm:pt modelId="{ACA21B59-8B75-4DA2-B1CC-472AC263AF40}">
      <dgm:prSet phldrT="[Text]" custT="1"/>
      <dgm:spPr/>
      <dgm:t>
        <a:bodyPr/>
        <a:lstStyle/>
        <a:p>
          <a:r>
            <a:rPr lang="en-US" sz="2400">
              <a:solidFill>
                <a:schemeClr val="bg2">
                  <a:lumMod val="50000"/>
                </a:schemeClr>
              </a:solidFill>
            </a:rPr>
            <a:t>INSIGHTS</a:t>
          </a:r>
          <a:endParaRPr lang="en-IN" sz="2400" dirty="0">
            <a:solidFill>
              <a:schemeClr val="bg2">
                <a:lumMod val="50000"/>
              </a:schemeClr>
            </a:solidFill>
          </a:endParaRPr>
        </a:p>
      </dgm:t>
    </dgm:pt>
    <dgm:pt modelId="{226FD4B0-2121-4C38-8753-4C6F02FB1075}" type="parTrans" cxnId="{B0FC6C6D-2E3C-4299-81BB-8E0AFF0DCC28}">
      <dgm:prSet/>
      <dgm:spPr/>
      <dgm:t>
        <a:bodyPr/>
        <a:lstStyle/>
        <a:p>
          <a:endParaRPr lang="en-IN"/>
        </a:p>
      </dgm:t>
    </dgm:pt>
    <dgm:pt modelId="{398B7173-F3EA-4AD9-92FE-81F4B8BD0517}" type="sibTrans" cxnId="{B0FC6C6D-2E3C-4299-81BB-8E0AFF0DCC28}">
      <dgm:prSet/>
      <dgm:spPr/>
      <dgm:t>
        <a:bodyPr/>
        <a:lstStyle/>
        <a:p>
          <a:endParaRPr lang="en-IN"/>
        </a:p>
      </dgm:t>
    </dgm:pt>
    <dgm:pt modelId="{5CDE2D41-6324-413F-8D6F-4C8C82FCBE16}">
      <dgm:prSet phldrT="[Text]" custT="1"/>
      <dgm:spPr/>
      <dgm:t>
        <a:bodyPr/>
        <a:lstStyle/>
        <a:p>
          <a:r>
            <a:rPr lang="en-US" sz="2400" dirty="0">
              <a:solidFill>
                <a:schemeClr val="bg2">
                  <a:lumMod val="50000"/>
                </a:schemeClr>
              </a:solidFill>
            </a:rPr>
            <a:t>RESULTS</a:t>
          </a:r>
          <a:endParaRPr lang="en-IN" sz="2400" dirty="0">
            <a:solidFill>
              <a:schemeClr val="bg2">
                <a:lumMod val="50000"/>
              </a:schemeClr>
            </a:solidFill>
          </a:endParaRPr>
        </a:p>
      </dgm:t>
    </dgm:pt>
    <dgm:pt modelId="{D4FAF5AC-351A-4F28-9F21-DDB408FBBF50}" type="parTrans" cxnId="{192E3BAA-4A5B-4556-84BD-8D2B7A369716}">
      <dgm:prSet/>
      <dgm:spPr/>
      <dgm:t>
        <a:bodyPr/>
        <a:lstStyle/>
        <a:p>
          <a:endParaRPr lang="en-IN"/>
        </a:p>
      </dgm:t>
    </dgm:pt>
    <dgm:pt modelId="{98C978C4-308F-482A-8187-3D6C06147E4B}" type="sibTrans" cxnId="{192E3BAA-4A5B-4556-84BD-8D2B7A369716}">
      <dgm:prSet/>
      <dgm:spPr/>
      <dgm:t>
        <a:bodyPr/>
        <a:lstStyle/>
        <a:p>
          <a:endParaRPr lang="en-IN"/>
        </a:p>
      </dgm:t>
    </dgm:pt>
    <dgm:pt modelId="{3EF4E2E8-B683-460F-9980-BD422A14397D}" type="pres">
      <dgm:prSet presAssocID="{6D130948-CEC3-4836-A643-577F1940E85D}" presName="Name0" presStyleCnt="0">
        <dgm:presLayoutVars>
          <dgm:chMax val="11"/>
          <dgm:chPref val="11"/>
          <dgm:dir/>
          <dgm:resizeHandles/>
        </dgm:presLayoutVars>
      </dgm:prSet>
      <dgm:spPr/>
    </dgm:pt>
    <dgm:pt modelId="{7CF7A6ED-3D6D-4F66-8F51-2F81FE33DCF7}" type="pres">
      <dgm:prSet presAssocID="{5CDE2D41-6324-413F-8D6F-4C8C82FCBE16}" presName="Accent5" presStyleCnt="0"/>
      <dgm:spPr/>
    </dgm:pt>
    <dgm:pt modelId="{AF16E1C6-7BB3-402C-89BF-1D4C0ACFD01C}" type="pres">
      <dgm:prSet presAssocID="{5CDE2D41-6324-413F-8D6F-4C8C82FCBE16}" presName="Accent" presStyleLbl="node1" presStyleIdx="0" presStyleCnt="5"/>
      <dgm:spPr/>
    </dgm:pt>
    <dgm:pt modelId="{17A60ABE-E29C-4404-AB61-CCCA8C3CD5C2}" type="pres">
      <dgm:prSet presAssocID="{5CDE2D41-6324-413F-8D6F-4C8C82FCBE16}" presName="ParentBackground5" presStyleCnt="0"/>
      <dgm:spPr/>
    </dgm:pt>
    <dgm:pt modelId="{6AD60ED3-AE36-4AD8-85CC-A89440BAD21C}" type="pres">
      <dgm:prSet presAssocID="{5CDE2D41-6324-413F-8D6F-4C8C82FCBE16}" presName="ParentBackground" presStyleLbl="fgAcc1" presStyleIdx="0" presStyleCnt="5"/>
      <dgm:spPr/>
    </dgm:pt>
    <dgm:pt modelId="{2C5F6977-4ECE-4AF6-9BD6-AB416B0359FB}" type="pres">
      <dgm:prSet presAssocID="{5CDE2D41-6324-413F-8D6F-4C8C82FCBE16}" presName="Parent5" presStyleLbl="revTx" presStyleIdx="0" presStyleCnt="0">
        <dgm:presLayoutVars>
          <dgm:chMax val="1"/>
          <dgm:chPref val="1"/>
          <dgm:bulletEnabled val="1"/>
        </dgm:presLayoutVars>
      </dgm:prSet>
      <dgm:spPr/>
    </dgm:pt>
    <dgm:pt modelId="{0B773AD6-B7FF-4DCB-9B41-D33EF0E4496C}" type="pres">
      <dgm:prSet presAssocID="{ACA21B59-8B75-4DA2-B1CC-472AC263AF40}" presName="Accent4" presStyleCnt="0"/>
      <dgm:spPr/>
    </dgm:pt>
    <dgm:pt modelId="{EE686DFC-D87D-4980-8CC0-7271280B5A25}" type="pres">
      <dgm:prSet presAssocID="{ACA21B59-8B75-4DA2-B1CC-472AC263AF40}" presName="Accent" presStyleLbl="node1" presStyleIdx="1" presStyleCnt="5"/>
      <dgm:spPr/>
    </dgm:pt>
    <dgm:pt modelId="{667B3E14-88F6-464C-AE0F-1ACDC734311B}" type="pres">
      <dgm:prSet presAssocID="{ACA21B59-8B75-4DA2-B1CC-472AC263AF40}" presName="ParentBackground4" presStyleCnt="0"/>
      <dgm:spPr/>
    </dgm:pt>
    <dgm:pt modelId="{B97B7DCB-E1B9-459E-8929-FBA8FE3C01DD}" type="pres">
      <dgm:prSet presAssocID="{ACA21B59-8B75-4DA2-B1CC-472AC263AF40}" presName="ParentBackground" presStyleLbl="fgAcc1" presStyleIdx="1" presStyleCnt="5"/>
      <dgm:spPr/>
    </dgm:pt>
    <dgm:pt modelId="{EFB928AD-9FD5-4697-ADFD-CBFD14AFE8B4}" type="pres">
      <dgm:prSet presAssocID="{ACA21B59-8B75-4DA2-B1CC-472AC263AF40}" presName="Parent4" presStyleLbl="revTx" presStyleIdx="0" presStyleCnt="0">
        <dgm:presLayoutVars>
          <dgm:chMax val="1"/>
          <dgm:chPref val="1"/>
          <dgm:bulletEnabled val="1"/>
        </dgm:presLayoutVars>
      </dgm:prSet>
      <dgm:spPr/>
    </dgm:pt>
    <dgm:pt modelId="{42DB74D6-3F6C-48DF-947B-87C9598265DC}" type="pres">
      <dgm:prSet presAssocID="{0CF8CF46-ABD4-4E7D-B98F-0C5A71B81F52}" presName="Accent3" presStyleCnt="0"/>
      <dgm:spPr/>
    </dgm:pt>
    <dgm:pt modelId="{9E5A0EB8-7680-4C1A-86E7-11B98073068A}" type="pres">
      <dgm:prSet presAssocID="{0CF8CF46-ABD4-4E7D-B98F-0C5A71B81F52}" presName="Accent" presStyleLbl="node1" presStyleIdx="2" presStyleCnt="5"/>
      <dgm:spPr/>
    </dgm:pt>
    <dgm:pt modelId="{E71EFC17-6820-4E9A-9B6F-01530F2538DA}" type="pres">
      <dgm:prSet presAssocID="{0CF8CF46-ABD4-4E7D-B98F-0C5A71B81F52}" presName="ParentBackground3" presStyleCnt="0"/>
      <dgm:spPr/>
    </dgm:pt>
    <dgm:pt modelId="{F904557B-CEF3-4047-A8FE-D5A5CD9D1537}" type="pres">
      <dgm:prSet presAssocID="{0CF8CF46-ABD4-4E7D-B98F-0C5A71B81F52}" presName="ParentBackground" presStyleLbl="fgAcc1" presStyleIdx="2" presStyleCnt="5"/>
      <dgm:spPr/>
    </dgm:pt>
    <dgm:pt modelId="{BC877622-07AE-453B-B064-CD0A216CD02D}" type="pres">
      <dgm:prSet presAssocID="{0CF8CF46-ABD4-4E7D-B98F-0C5A71B81F52}" presName="Parent3" presStyleLbl="revTx" presStyleIdx="0" presStyleCnt="0">
        <dgm:presLayoutVars>
          <dgm:chMax val="1"/>
          <dgm:chPref val="1"/>
          <dgm:bulletEnabled val="1"/>
        </dgm:presLayoutVars>
      </dgm:prSet>
      <dgm:spPr/>
    </dgm:pt>
    <dgm:pt modelId="{09EAF02E-CD5D-4888-BA96-853E680D839E}" type="pres">
      <dgm:prSet presAssocID="{8A1A6FBA-9DD8-42A2-9AEA-0A67B94554F5}" presName="Accent2" presStyleCnt="0"/>
      <dgm:spPr/>
    </dgm:pt>
    <dgm:pt modelId="{8D11ACB0-FEFE-41CB-85C5-A4EC45A2217D}" type="pres">
      <dgm:prSet presAssocID="{8A1A6FBA-9DD8-42A2-9AEA-0A67B94554F5}" presName="Accent" presStyleLbl="node1" presStyleIdx="3" presStyleCnt="5"/>
      <dgm:spPr/>
    </dgm:pt>
    <dgm:pt modelId="{4FC02DAA-94F9-46C6-A076-64018CDDD4B0}" type="pres">
      <dgm:prSet presAssocID="{8A1A6FBA-9DD8-42A2-9AEA-0A67B94554F5}" presName="ParentBackground2" presStyleCnt="0"/>
      <dgm:spPr/>
    </dgm:pt>
    <dgm:pt modelId="{29B4290C-ED01-4B29-A138-EEB02ED6355E}" type="pres">
      <dgm:prSet presAssocID="{8A1A6FBA-9DD8-42A2-9AEA-0A67B94554F5}" presName="ParentBackground" presStyleLbl="fgAcc1" presStyleIdx="3" presStyleCnt="5"/>
      <dgm:spPr/>
    </dgm:pt>
    <dgm:pt modelId="{9CB991FB-DA66-4D5E-BA98-69F0CFDAFD2D}" type="pres">
      <dgm:prSet presAssocID="{8A1A6FBA-9DD8-42A2-9AEA-0A67B94554F5}" presName="Parent2" presStyleLbl="revTx" presStyleIdx="0" presStyleCnt="0">
        <dgm:presLayoutVars>
          <dgm:chMax val="1"/>
          <dgm:chPref val="1"/>
          <dgm:bulletEnabled val="1"/>
        </dgm:presLayoutVars>
      </dgm:prSet>
      <dgm:spPr/>
    </dgm:pt>
    <dgm:pt modelId="{C7BB646C-DE9D-43F5-A7E3-373E2F6FE935}" type="pres">
      <dgm:prSet presAssocID="{1054F05B-137D-422C-BC20-B2F774AA3377}" presName="Accent1" presStyleCnt="0"/>
      <dgm:spPr/>
    </dgm:pt>
    <dgm:pt modelId="{46D7E509-D841-4981-BDDF-782B4B415ECF}" type="pres">
      <dgm:prSet presAssocID="{1054F05B-137D-422C-BC20-B2F774AA3377}" presName="Accent" presStyleLbl="node1" presStyleIdx="4" presStyleCnt="5"/>
      <dgm:spPr/>
    </dgm:pt>
    <dgm:pt modelId="{76A37BC2-FBB8-4CB2-8E95-CC83F7AD37B6}" type="pres">
      <dgm:prSet presAssocID="{1054F05B-137D-422C-BC20-B2F774AA3377}" presName="ParentBackground1" presStyleCnt="0"/>
      <dgm:spPr/>
    </dgm:pt>
    <dgm:pt modelId="{9960C257-2F18-4305-AA1B-FDD6D9F2303D}" type="pres">
      <dgm:prSet presAssocID="{1054F05B-137D-422C-BC20-B2F774AA3377}" presName="ParentBackground" presStyleLbl="fgAcc1" presStyleIdx="4" presStyleCnt="5"/>
      <dgm:spPr/>
    </dgm:pt>
    <dgm:pt modelId="{4B36DBAE-F43A-4F80-BA0F-70DAA82873C8}" type="pres">
      <dgm:prSet presAssocID="{1054F05B-137D-422C-BC20-B2F774AA3377}" presName="Parent1" presStyleLbl="revTx" presStyleIdx="0" presStyleCnt="0">
        <dgm:presLayoutVars>
          <dgm:chMax val="1"/>
          <dgm:chPref val="1"/>
          <dgm:bulletEnabled val="1"/>
        </dgm:presLayoutVars>
      </dgm:prSet>
      <dgm:spPr/>
    </dgm:pt>
  </dgm:ptLst>
  <dgm:cxnLst>
    <dgm:cxn modelId="{131FEF01-72EE-4E7A-BE1B-6A5201D76A32}" type="presOf" srcId="{ACA21B59-8B75-4DA2-B1CC-472AC263AF40}" destId="{EFB928AD-9FD5-4697-ADFD-CBFD14AFE8B4}" srcOrd="1" destOrd="0" presId="urn:microsoft.com/office/officeart/2011/layout/CircleProcess"/>
    <dgm:cxn modelId="{4C706E07-4B3F-4C04-87E9-23BBCFFD7E9F}" srcId="{6D130948-CEC3-4836-A643-577F1940E85D}" destId="{1054F05B-137D-422C-BC20-B2F774AA3377}" srcOrd="0" destOrd="0" parTransId="{144F8A52-355B-4A0F-A2FB-F1D6693FD639}" sibTransId="{F589E0A0-F1C9-4F7A-A659-877C15A10E8B}"/>
    <dgm:cxn modelId="{7502C40C-F359-4486-B45E-995E9AA0B197}" type="presOf" srcId="{0CF8CF46-ABD4-4E7D-B98F-0C5A71B81F52}" destId="{F904557B-CEF3-4047-A8FE-D5A5CD9D1537}" srcOrd="0" destOrd="0" presId="urn:microsoft.com/office/officeart/2011/layout/CircleProcess"/>
    <dgm:cxn modelId="{8A75C712-2F31-457F-9176-32073B06CDB9}" type="presOf" srcId="{1054F05B-137D-422C-BC20-B2F774AA3377}" destId="{4B36DBAE-F43A-4F80-BA0F-70DAA82873C8}" srcOrd="1" destOrd="0" presId="urn:microsoft.com/office/officeart/2011/layout/CircleProcess"/>
    <dgm:cxn modelId="{E3A8D422-EE91-49FB-B3E7-DB9EE643B341}" type="presOf" srcId="{5CDE2D41-6324-413F-8D6F-4C8C82FCBE16}" destId="{6AD60ED3-AE36-4AD8-85CC-A89440BAD21C}" srcOrd="0" destOrd="0" presId="urn:microsoft.com/office/officeart/2011/layout/CircleProcess"/>
    <dgm:cxn modelId="{E0F78934-C474-44FB-81AB-15AD8AB10A2E}" type="presOf" srcId="{6D130948-CEC3-4836-A643-577F1940E85D}" destId="{3EF4E2E8-B683-460F-9980-BD422A14397D}" srcOrd="0" destOrd="0" presId="urn:microsoft.com/office/officeart/2011/layout/CircleProcess"/>
    <dgm:cxn modelId="{69572544-EFCD-4E9B-9031-52DFC23220A0}" type="presOf" srcId="{8A1A6FBA-9DD8-42A2-9AEA-0A67B94554F5}" destId="{9CB991FB-DA66-4D5E-BA98-69F0CFDAFD2D}" srcOrd="1" destOrd="0" presId="urn:microsoft.com/office/officeart/2011/layout/CircleProcess"/>
    <dgm:cxn modelId="{79A0B067-B8BD-4373-856D-6C3ACD75AFB9}" srcId="{6D130948-CEC3-4836-A643-577F1940E85D}" destId="{0CF8CF46-ABD4-4E7D-B98F-0C5A71B81F52}" srcOrd="2" destOrd="0" parTransId="{F97B954C-CF6C-4DBE-877D-8F6B2DD3BF01}" sibTransId="{6DB12F09-9CA9-4C38-B122-F543AA92B34D}"/>
    <dgm:cxn modelId="{B0FC6C6D-2E3C-4299-81BB-8E0AFF0DCC28}" srcId="{6D130948-CEC3-4836-A643-577F1940E85D}" destId="{ACA21B59-8B75-4DA2-B1CC-472AC263AF40}" srcOrd="3" destOrd="0" parTransId="{226FD4B0-2121-4C38-8753-4C6F02FB1075}" sibTransId="{398B7173-F3EA-4AD9-92FE-81F4B8BD0517}"/>
    <dgm:cxn modelId="{7B57B770-58F8-4A1F-B92B-3C43AF73EDCF}" type="presOf" srcId="{ACA21B59-8B75-4DA2-B1CC-472AC263AF40}" destId="{B97B7DCB-E1B9-459E-8929-FBA8FE3C01DD}" srcOrd="0" destOrd="0" presId="urn:microsoft.com/office/officeart/2011/layout/CircleProcess"/>
    <dgm:cxn modelId="{72F07552-8E38-42EE-B595-1FECE5489B68}" type="presOf" srcId="{5CDE2D41-6324-413F-8D6F-4C8C82FCBE16}" destId="{2C5F6977-4ECE-4AF6-9BD6-AB416B0359FB}" srcOrd="1" destOrd="0" presId="urn:microsoft.com/office/officeart/2011/layout/CircleProcess"/>
    <dgm:cxn modelId="{C849B474-4259-45AC-8320-C1F7A414AF20}" type="presOf" srcId="{0CF8CF46-ABD4-4E7D-B98F-0C5A71B81F52}" destId="{BC877622-07AE-453B-B064-CD0A216CD02D}" srcOrd="1" destOrd="0" presId="urn:microsoft.com/office/officeart/2011/layout/CircleProcess"/>
    <dgm:cxn modelId="{14D7E88C-5858-4089-AF4F-4422D3969B69}" type="presOf" srcId="{1054F05B-137D-422C-BC20-B2F774AA3377}" destId="{9960C257-2F18-4305-AA1B-FDD6D9F2303D}" srcOrd="0" destOrd="0" presId="urn:microsoft.com/office/officeart/2011/layout/CircleProcess"/>
    <dgm:cxn modelId="{24E4C38E-D25A-4632-B447-748367E1E3F3}" srcId="{6D130948-CEC3-4836-A643-577F1940E85D}" destId="{8A1A6FBA-9DD8-42A2-9AEA-0A67B94554F5}" srcOrd="1" destOrd="0" parTransId="{EB55D305-7362-4A6A-9F6D-D16AE044850E}" sibTransId="{E5417BE2-2CE3-4301-A402-C4D19364FBD0}"/>
    <dgm:cxn modelId="{192E3BAA-4A5B-4556-84BD-8D2B7A369716}" srcId="{6D130948-CEC3-4836-A643-577F1940E85D}" destId="{5CDE2D41-6324-413F-8D6F-4C8C82FCBE16}" srcOrd="4" destOrd="0" parTransId="{D4FAF5AC-351A-4F28-9F21-DDB408FBBF50}" sibTransId="{98C978C4-308F-482A-8187-3D6C06147E4B}"/>
    <dgm:cxn modelId="{8D5D43B4-EF5E-4341-9D01-723504952A0C}" type="presOf" srcId="{8A1A6FBA-9DD8-42A2-9AEA-0A67B94554F5}" destId="{29B4290C-ED01-4B29-A138-EEB02ED6355E}" srcOrd="0" destOrd="0" presId="urn:microsoft.com/office/officeart/2011/layout/CircleProcess"/>
    <dgm:cxn modelId="{CCFCD20E-D1BD-4F09-9FAF-EDB5CE43B36F}" type="presParOf" srcId="{3EF4E2E8-B683-460F-9980-BD422A14397D}" destId="{7CF7A6ED-3D6D-4F66-8F51-2F81FE33DCF7}" srcOrd="0" destOrd="0" presId="urn:microsoft.com/office/officeart/2011/layout/CircleProcess"/>
    <dgm:cxn modelId="{567BB4C3-8FD6-45CA-BEE2-1E7D5AEF9F9F}" type="presParOf" srcId="{7CF7A6ED-3D6D-4F66-8F51-2F81FE33DCF7}" destId="{AF16E1C6-7BB3-402C-89BF-1D4C0ACFD01C}" srcOrd="0" destOrd="0" presId="urn:microsoft.com/office/officeart/2011/layout/CircleProcess"/>
    <dgm:cxn modelId="{043D2E8D-00A5-4D32-97A8-A2F8E103007E}" type="presParOf" srcId="{3EF4E2E8-B683-460F-9980-BD422A14397D}" destId="{17A60ABE-E29C-4404-AB61-CCCA8C3CD5C2}" srcOrd="1" destOrd="0" presId="urn:microsoft.com/office/officeart/2011/layout/CircleProcess"/>
    <dgm:cxn modelId="{00A6894C-9519-41AD-B193-722EAAB294E2}" type="presParOf" srcId="{17A60ABE-E29C-4404-AB61-CCCA8C3CD5C2}" destId="{6AD60ED3-AE36-4AD8-85CC-A89440BAD21C}" srcOrd="0" destOrd="0" presId="urn:microsoft.com/office/officeart/2011/layout/CircleProcess"/>
    <dgm:cxn modelId="{E71CDBE5-0671-49CE-AD2A-FD038CA88A89}" type="presParOf" srcId="{3EF4E2E8-B683-460F-9980-BD422A14397D}" destId="{2C5F6977-4ECE-4AF6-9BD6-AB416B0359FB}" srcOrd="2" destOrd="0" presId="urn:microsoft.com/office/officeart/2011/layout/CircleProcess"/>
    <dgm:cxn modelId="{974DD995-8D5D-42B8-BEA7-C142E4DD0E35}" type="presParOf" srcId="{3EF4E2E8-B683-460F-9980-BD422A14397D}" destId="{0B773AD6-B7FF-4DCB-9B41-D33EF0E4496C}" srcOrd="3" destOrd="0" presId="urn:microsoft.com/office/officeart/2011/layout/CircleProcess"/>
    <dgm:cxn modelId="{8831377E-C458-409D-A395-95D7FA685449}" type="presParOf" srcId="{0B773AD6-B7FF-4DCB-9B41-D33EF0E4496C}" destId="{EE686DFC-D87D-4980-8CC0-7271280B5A25}" srcOrd="0" destOrd="0" presId="urn:microsoft.com/office/officeart/2011/layout/CircleProcess"/>
    <dgm:cxn modelId="{FD5215A1-2DDB-49FC-84C8-00713D8F7436}" type="presParOf" srcId="{3EF4E2E8-B683-460F-9980-BD422A14397D}" destId="{667B3E14-88F6-464C-AE0F-1ACDC734311B}" srcOrd="4" destOrd="0" presId="urn:microsoft.com/office/officeart/2011/layout/CircleProcess"/>
    <dgm:cxn modelId="{0607C482-D092-4078-8DE0-D6C54166B39B}" type="presParOf" srcId="{667B3E14-88F6-464C-AE0F-1ACDC734311B}" destId="{B97B7DCB-E1B9-459E-8929-FBA8FE3C01DD}" srcOrd="0" destOrd="0" presId="urn:microsoft.com/office/officeart/2011/layout/CircleProcess"/>
    <dgm:cxn modelId="{9AA7CF10-C61A-4217-993B-26C3F7FD3634}" type="presParOf" srcId="{3EF4E2E8-B683-460F-9980-BD422A14397D}" destId="{EFB928AD-9FD5-4697-ADFD-CBFD14AFE8B4}" srcOrd="5" destOrd="0" presId="urn:microsoft.com/office/officeart/2011/layout/CircleProcess"/>
    <dgm:cxn modelId="{100016FA-D08E-426F-B523-F8D2B685C927}" type="presParOf" srcId="{3EF4E2E8-B683-460F-9980-BD422A14397D}" destId="{42DB74D6-3F6C-48DF-947B-87C9598265DC}" srcOrd="6" destOrd="0" presId="urn:microsoft.com/office/officeart/2011/layout/CircleProcess"/>
    <dgm:cxn modelId="{F04DE4F3-8872-4641-A2C0-ACF57A92AB2F}" type="presParOf" srcId="{42DB74D6-3F6C-48DF-947B-87C9598265DC}" destId="{9E5A0EB8-7680-4C1A-86E7-11B98073068A}" srcOrd="0" destOrd="0" presId="urn:microsoft.com/office/officeart/2011/layout/CircleProcess"/>
    <dgm:cxn modelId="{842C8B1E-636F-4285-8CF6-06AC091F56B8}" type="presParOf" srcId="{3EF4E2E8-B683-460F-9980-BD422A14397D}" destId="{E71EFC17-6820-4E9A-9B6F-01530F2538DA}" srcOrd="7" destOrd="0" presId="urn:microsoft.com/office/officeart/2011/layout/CircleProcess"/>
    <dgm:cxn modelId="{8ACEE985-DD46-4333-B1CD-0A4404DBA2AE}" type="presParOf" srcId="{E71EFC17-6820-4E9A-9B6F-01530F2538DA}" destId="{F904557B-CEF3-4047-A8FE-D5A5CD9D1537}" srcOrd="0" destOrd="0" presId="urn:microsoft.com/office/officeart/2011/layout/CircleProcess"/>
    <dgm:cxn modelId="{E2ABEC52-2CBA-4DC2-90CF-A382887898EB}" type="presParOf" srcId="{3EF4E2E8-B683-460F-9980-BD422A14397D}" destId="{BC877622-07AE-453B-B064-CD0A216CD02D}" srcOrd="8" destOrd="0" presId="urn:microsoft.com/office/officeart/2011/layout/CircleProcess"/>
    <dgm:cxn modelId="{A13F2041-0630-4C87-97E9-9C1792B0D045}" type="presParOf" srcId="{3EF4E2E8-B683-460F-9980-BD422A14397D}" destId="{09EAF02E-CD5D-4888-BA96-853E680D839E}" srcOrd="9" destOrd="0" presId="urn:microsoft.com/office/officeart/2011/layout/CircleProcess"/>
    <dgm:cxn modelId="{AC16FB63-45C5-4F54-A7C7-655E4F111E8E}" type="presParOf" srcId="{09EAF02E-CD5D-4888-BA96-853E680D839E}" destId="{8D11ACB0-FEFE-41CB-85C5-A4EC45A2217D}" srcOrd="0" destOrd="0" presId="urn:microsoft.com/office/officeart/2011/layout/CircleProcess"/>
    <dgm:cxn modelId="{A554662E-3F8C-4F03-900E-E0E0CDC0E094}" type="presParOf" srcId="{3EF4E2E8-B683-460F-9980-BD422A14397D}" destId="{4FC02DAA-94F9-46C6-A076-64018CDDD4B0}" srcOrd="10" destOrd="0" presId="urn:microsoft.com/office/officeart/2011/layout/CircleProcess"/>
    <dgm:cxn modelId="{6374C11C-F0CA-4910-A84D-BE402F2C8149}" type="presParOf" srcId="{4FC02DAA-94F9-46C6-A076-64018CDDD4B0}" destId="{29B4290C-ED01-4B29-A138-EEB02ED6355E}" srcOrd="0" destOrd="0" presId="urn:microsoft.com/office/officeart/2011/layout/CircleProcess"/>
    <dgm:cxn modelId="{C2A3059D-0BE1-4467-BDF4-F471AFCFBA1E}" type="presParOf" srcId="{3EF4E2E8-B683-460F-9980-BD422A14397D}" destId="{9CB991FB-DA66-4D5E-BA98-69F0CFDAFD2D}" srcOrd="11" destOrd="0" presId="urn:microsoft.com/office/officeart/2011/layout/CircleProcess"/>
    <dgm:cxn modelId="{FE473EC9-B275-4E71-87E9-FFA0A4D08E7C}" type="presParOf" srcId="{3EF4E2E8-B683-460F-9980-BD422A14397D}" destId="{C7BB646C-DE9D-43F5-A7E3-373E2F6FE935}" srcOrd="12" destOrd="0" presId="urn:microsoft.com/office/officeart/2011/layout/CircleProcess"/>
    <dgm:cxn modelId="{75C109F2-D016-4F39-B498-45BA008604E7}" type="presParOf" srcId="{C7BB646C-DE9D-43F5-A7E3-373E2F6FE935}" destId="{46D7E509-D841-4981-BDDF-782B4B415ECF}" srcOrd="0" destOrd="0" presId="urn:microsoft.com/office/officeart/2011/layout/CircleProcess"/>
    <dgm:cxn modelId="{890294A9-5A5F-4739-ABA2-F49BCD85B7B5}" type="presParOf" srcId="{3EF4E2E8-B683-460F-9980-BD422A14397D}" destId="{76A37BC2-FBB8-4CB2-8E95-CC83F7AD37B6}" srcOrd="13" destOrd="0" presId="urn:microsoft.com/office/officeart/2011/layout/CircleProcess"/>
    <dgm:cxn modelId="{9742E7C3-602A-4D6A-8EE2-B0132A4DCC74}" type="presParOf" srcId="{76A37BC2-FBB8-4CB2-8E95-CC83F7AD37B6}" destId="{9960C257-2F18-4305-AA1B-FDD6D9F2303D}" srcOrd="0" destOrd="0" presId="urn:microsoft.com/office/officeart/2011/layout/CircleProcess"/>
    <dgm:cxn modelId="{89CF0710-C751-4DE1-B100-BA433A8EB12E}" type="presParOf" srcId="{3EF4E2E8-B683-460F-9980-BD422A14397D}" destId="{4B36DBAE-F43A-4F80-BA0F-70DAA82873C8}" srcOrd="14" destOrd="0" presId="urn:microsoft.com/office/officeart/2011/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6E1C6-7BB3-402C-89BF-1D4C0ACFD01C}">
      <dsp:nvSpPr>
        <dsp:cNvPr id="0" name=""/>
        <dsp:cNvSpPr/>
      </dsp:nvSpPr>
      <dsp:spPr>
        <a:xfrm>
          <a:off x="9836268" y="844584"/>
          <a:ext cx="2218765" cy="2219128"/>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6AD60ED3-AE36-4AD8-85CC-A89440BAD21C}">
      <dsp:nvSpPr>
        <dsp:cNvPr id="0" name=""/>
        <dsp:cNvSpPr/>
      </dsp:nvSpPr>
      <dsp:spPr>
        <a:xfrm>
          <a:off x="9909479" y="918568"/>
          <a:ext cx="2071162" cy="2071160"/>
        </a:xfrm>
        <a:prstGeom prst="ellipse">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lumMod val="50000"/>
                </a:schemeClr>
              </a:solidFill>
            </a:rPr>
            <a:t>RESULTS</a:t>
          </a:r>
          <a:endParaRPr lang="en-IN" sz="2400" kern="1200" dirty="0">
            <a:solidFill>
              <a:schemeClr val="bg2">
                <a:lumMod val="50000"/>
              </a:schemeClr>
            </a:solidFill>
          </a:endParaRPr>
        </a:p>
      </dsp:txBody>
      <dsp:txXfrm>
        <a:off x="10205866" y="1214504"/>
        <a:ext cx="1479570" cy="1479289"/>
      </dsp:txXfrm>
    </dsp:sp>
    <dsp:sp modelId="{EE686DFC-D87D-4980-8CC0-7271280B5A25}">
      <dsp:nvSpPr>
        <dsp:cNvPr id="0" name=""/>
        <dsp:cNvSpPr/>
      </dsp:nvSpPr>
      <dsp:spPr>
        <a:xfrm rot="2700000">
          <a:off x="7542058" y="844700"/>
          <a:ext cx="2218508" cy="2218508"/>
        </a:xfrm>
        <a:prstGeom prst="teardrop">
          <a:avLst>
            <a:gd name="adj" fmla="val 100000"/>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B97B7DCB-E1B9-459E-8929-FBA8FE3C01DD}">
      <dsp:nvSpPr>
        <dsp:cNvPr id="0" name=""/>
        <dsp:cNvSpPr/>
      </dsp:nvSpPr>
      <dsp:spPr>
        <a:xfrm>
          <a:off x="7617503" y="918568"/>
          <a:ext cx="2071162" cy="2071160"/>
        </a:xfrm>
        <a:prstGeom prst="ellipse">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lumMod val="50000"/>
                </a:schemeClr>
              </a:solidFill>
            </a:rPr>
            <a:t>INSIGHTS</a:t>
          </a:r>
          <a:endParaRPr lang="en-IN" sz="2400" kern="1200" dirty="0">
            <a:solidFill>
              <a:schemeClr val="bg2">
                <a:lumMod val="50000"/>
              </a:schemeClr>
            </a:solidFill>
          </a:endParaRPr>
        </a:p>
      </dsp:txBody>
      <dsp:txXfrm>
        <a:off x="7912708" y="1214504"/>
        <a:ext cx="1479570" cy="1479289"/>
      </dsp:txXfrm>
    </dsp:sp>
    <dsp:sp modelId="{9E5A0EB8-7680-4C1A-86E7-11B98073068A}">
      <dsp:nvSpPr>
        <dsp:cNvPr id="0" name=""/>
        <dsp:cNvSpPr/>
      </dsp:nvSpPr>
      <dsp:spPr>
        <a:xfrm rot="2700000">
          <a:off x="5250082" y="844700"/>
          <a:ext cx="2218508" cy="2218508"/>
        </a:xfrm>
        <a:prstGeom prst="teardrop">
          <a:avLst>
            <a:gd name="adj" fmla="val 100000"/>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F904557B-CEF3-4047-A8FE-D5A5CD9D1537}">
      <dsp:nvSpPr>
        <dsp:cNvPr id="0" name=""/>
        <dsp:cNvSpPr/>
      </dsp:nvSpPr>
      <dsp:spPr>
        <a:xfrm>
          <a:off x="5324346" y="918568"/>
          <a:ext cx="2071162" cy="2071160"/>
        </a:xfrm>
        <a:prstGeom prst="ellipse">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lumMod val="50000"/>
                </a:schemeClr>
              </a:solidFill>
            </a:rPr>
            <a:t>TECH-STACK </a:t>
          </a:r>
          <a:endParaRPr lang="en-IN" sz="2400" kern="1200" dirty="0">
            <a:solidFill>
              <a:schemeClr val="bg2">
                <a:lumMod val="50000"/>
              </a:schemeClr>
            </a:solidFill>
          </a:endParaRPr>
        </a:p>
      </dsp:txBody>
      <dsp:txXfrm>
        <a:off x="5619551" y="1214504"/>
        <a:ext cx="1479570" cy="1479289"/>
      </dsp:txXfrm>
    </dsp:sp>
    <dsp:sp modelId="{8D11ACB0-FEFE-41CB-85C5-A4EC45A2217D}">
      <dsp:nvSpPr>
        <dsp:cNvPr id="0" name=""/>
        <dsp:cNvSpPr/>
      </dsp:nvSpPr>
      <dsp:spPr>
        <a:xfrm rot="2700000">
          <a:off x="2956925" y="844700"/>
          <a:ext cx="2218508" cy="2218508"/>
        </a:xfrm>
        <a:prstGeom prst="teardrop">
          <a:avLst>
            <a:gd name="adj" fmla="val 100000"/>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29B4290C-ED01-4B29-A138-EEB02ED6355E}">
      <dsp:nvSpPr>
        <dsp:cNvPr id="0" name=""/>
        <dsp:cNvSpPr/>
      </dsp:nvSpPr>
      <dsp:spPr>
        <a:xfrm>
          <a:off x="3031188" y="918568"/>
          <a:ext cx="2071162" cy="2071160"/>
        </a:xfrm>
        <a:prstGeom prst="ellipse">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lumMod val="50000"/>
                </a:schemeClr>
              </a:solidFill>
            </a:rPr>
            <a:t>APPROACH</a:t>
          </a:r>
          <a:endParaRPr lang="en-IN" sz="2400" kern="1200" dirty="0">
            <a:solidFill>
              <a:schemeClr val="bg2">
                <a:lumMod val="50000"/>
              </a:schemeClr>
            </a:solidFill>
          </a:endParaRPr>
        </a:p>
      </dsp:txBody>
      <dsp:txXfrm>
        <a:off x="3327575" y="1214504"/>
        <a:ext cx="1479570" cy="1479289"/>
      </dsp:txXfrm>
    </dsp:sp>
    <dsp:sp modelId="{46D7E509-D841-4981-BDDF-782B4B415ECF}">
      <dsp:nvSpPr>
        <dsp:cNvPr id="0" name=""/>
        <dsp:cNvSpPr/>
      </dsp:nvSpPr>
      <dsp:spPr>
        <a:xfrm rot="2700000">
          <a:off x="663768" y="844700"/>
          <a:ext cx="2218508" cy="2218508"/>
        </a:xfrm>
        <a:prstGeom prst="teardrop">
          <a:avLst>
            <a:gd name="adj" fmla="val 100000"/>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9960C257-2F18-4305-AA1B-FDD6D9F2303D}">
      <dsp:nvSpPr>
        <dsp:cNvPr id="0" name=""/>
        <dsp:cNvSpPr/>
      </dsp:nvSpPr>
      <dsp:spPr>
        <a:xfrm>
          <a:off x="738031" y="918568"/>
          <a:ext cx="2071162" cy="2071160"/>
        </a:xfrm>
        <a:prstGeom prst="ellipse">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lumMod val="50000"/>
                </a:schemeClr>
              </a:solidFill>
            </a:rPr>
            <a:t>PROJECT DESCRIPTION </a:t>
          </a:r>
          <a:endParaRPr lang="en-IN" sz="2400" kern="1200" dirty="0">
            <a:solidFill>
              <a:schemeClr val="bg2">
                <a:lumMod val="50000"/>
              </a:schemeClr>
            </a:solidFill>
          </a:endParaRPr>
        </a:p>
      </dsp:txBody>
      <dsp:txXfrm>
        <a:off x="1034418" y="1214504"/>
        <a:ext cx="1479570" cy="147928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12/8/2024</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9ED41-2BB3-700D-F170-11CDF09DF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D654A-6C66-4C06-1EFE-8814BD379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13C84D-0BCB-AB40-665F-10CA827D76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EA3D7C-EA24-F020-2D11-432CAD2A929E}"/>
              </a:ext>
            </a:extLst>
          </p:cNvPr>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3563143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39</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12/8/2024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12/8/2024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ecap.com.co/academia/excel-avanzado/" TargetMode="Externa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hyperlink" Target="https://www.perucontable.com/excelcontable/cual-es-la-importancia-de-excel-en-la-empresa/" TargetMode="Externa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jpg"/><Relationship Id="rId10" Type="http://schemas.microsoft.com/office/2007/relationships/diagramDrawing" Target="../diagrams/drawing1.xml"/><Relationship Id="rId4" Type="http://schemas.openxmlformats.org/officeDocument/2006/relationships/image" Target="../media/image5.jp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mavink.com/explore/3D-Car-Model-Desig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allpaperaccess.com/mercedes-sports-cars" TargetMode="Externa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hyperlink" Target="https://docs.google.com/spreadsheets/d/1f5hSdrjMvuAQKxG2b1pz4qvkQ90iTbEk/edit?usp=drive_link&amp;ouid=114522139830880122868&amp;rtpof=true&amp;sd=tru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a:normAutofit/>
          </a:bodyPr>
          <a:lstStyle/>
          <a:p>
            <a:r>
              <a:rPr lang="en-US" b="1" dirty="0"/>
              <a:t>IMPACT OF CAR FEATURES</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a:bodyPr>
          <a:lstStyle/>
          <a:p>
            <a:r>
              <a:rPr lang="en-US" dirty="0">
                <a:solidFill>
                  <a:schemeClr val="accent1">
                    <a:lumMod val="40000"/>
                    <a:lumOff val="60000"/>
                  </a:schemeClr>
                </a:solidFill>
              </a:rPr>
              <a:t>TRAINITY ASSIGNMENT</a:t>
            </a:r>
            <a:br>
              <a:rPr lang="en-US" dirty="0">
                <a:solidFill>
                  <a:schemeClr val="accent1">
                    <a:lumMod val="40000"/>
                    <a:lumOff val="60000"/>
                  </a:schemeClr>
                </a:solidFill>
              </a:rPr>
            </a:br>
            <a:r>
              <a:rPr lang="en-US" dirty="0">
                <a:solidFill>
                  <a:schemeClr val="accent1">
                    <a:lumMod val="40000"/>
                    <a:lumOff val="60000"/>
                  </a:schemeClr>
                </a:solidFill>
              </a:rPr>
              <a:t>PRACHI SHINDE</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BAAA66-5930-5D00-0A19-EE00B782B3F7}"/>
              </a:ext>
            </a:extLst>
          </p:cNvPr>
          <p:cNvPicPr>
            <a:picLocks noChangeAspect="1"/>
          </p:cNvPicPr>
          <p:nvPr/>
        </p:nvPicPr>
        <p:blipFill>
          <a:blip r:embed="rId2"/>
          <a:stretch>
            <a:fillRect/>
          </a:stretch>
        </p:blipFill>
        <p:spPr>
          <a:xfrm>
            <a:off x="685801" y="1660749"/>
            <a:ext cx="10640290" cy="4978623"/>
          </a:xfrm>
          <a:prstGeom prst="rect">
            <a:avLst/>
          </a:prstGeom>
        </p:spPr>
      </p:pic>
      <p:sp>
        <p:nvSpPr>
          <p:cNvPr id="5" name="TextBox 4">
            <a:extLst>
              <a:ext uri="{FF2B5EF4-FFF2-40B4-BE49-F238E27FC236}">
                <a16:creationId xmlns:a16="http://schemas.microsoft.com/office/drawing/2014/main" id="{2C469C68-A9A9-F354-F996-2D0930A72BB9}"/>
              </a:ext>
            </a:extLst>
          </p:cNvPr>
          <p:cNvSpPr txBox="1"/>
          <p:nvPr/>
        </p:nvSpPr>
        <p:spPr>
          <a:xfrm>
            <a:off x="543262" y="737419"/>
            <a:ext cx="11105476" cy="923330"/>
          </a:xfrm>
          <a:prstGeom prst="rect">
            <a:avLst/>
          </a:prstGeom>
          <a:noFill/>
        </p:spPr>
        <p:txBody>
          <a:bodyPr wrap="none" rtlCol="0">
            <a:spAutoFit/>
          </a:bodyPr>
          <a:lstStyle/>
          <a:p>
            <a:r>
              <a:rPr lang="en-US" dirty="0"/>
              <a:t>FOR FORD FREESTAR 2005, WE COMPARED OTHER CARS OF FORD IN 2005 AND OBSERVED THAT FOR 2005 REGULAR </a:t>
            </a:r>
          </a:p>
          <a:p>
            <a:r>
              <a:rPr lang="en-US" dirty="0"/>
              <a:t>UNLEADED ENGINE FUEL TYPE 203HP WAS THE HORSEPOWER SO WE USED THAT VALUE.</a:t>
            </a:r>
          </a:p>
          <a:p>
            <a:endParaRPr lang="en-IN" dirty="0"/>
          </a:p>
        </p:txBody>
      </p:sp>
    </p:spTree>
    <p:extLst>
      <p:ext uri="{BB962C8B-B14F-4D97-AF65-F5344CB8AC3E}">
        <p14:creationId xmlns:p14="http://schemas.microsoft.com/office/powerpoint/2010/main" val="208219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B63EAF-43BF-88FF-9B7D-B5C999D9202C}"/>
              </a:ext>
            </a:extLst>
          </p:cNvPr>
          <p:cNvPicPr>
            <a:picLocks noChangeAspect="1"/>
          </p:cNvPicPr>
          <p:nvPr/>
        </p:nvPicPr>
        <p:blipFill>
          <a:blip r:embed="rId2"/>
          <a:stretch>
            <a:fillRect/>
          </a:stretch>
        </p:blipFill>
        <p:spPr>
          <a:xfrm>
            <a:off x="353961" y="1720645"/>
            <a:ext cx="11287433" cy="4873090"/>
          </a:xfrm>
          <a:prstGeom prst="rect">
            <a:avLst/>
          </a:prstGeom>
        </p:spPr>
      </p:pic>
      <p:sp>
        <p:nvSpPr>
          <p:cNvPr id="7" name="TextBox 6">
            <a:extLst>
              <a:ext uri="{FF2B5EF4-FFF2-40B4-BE49-F238E27FC236}">
                <a16:creationId xmlns:a16="http://schemas.microsoft.com/office/drawing/2014/main" id="{45F784D4-2EDF-A725-ABAD-994BD4419C16}"/>
              </a:ext>
            </a:extLst>
          </p:cNvPr>
          <p:cNvSpPr txBox="1"/>
          <p:nvPr/>
        </p:nvSpPr>
        <p:spPr>
          <a:xfrm>
            <a:off x="782126" y="934065"/>
            <a:ext cx="11070788" cy="369332"/>
          </a:xfrm>
          <a:prstGeom prst="rect">
            <a:avLst/>
          </a:prstGeom>
          <a:noFill/>
        </p:spPr>
        <p:txBody>
          <a:bodyPr wrap="none" rtlCol="0">
            <a:spAutoFit/>
          </a:bodyPr>
          <a:lstStyle/>
          <a:p>
            <a:r>
              <a:rPr lang="en-US" dirty="0"/>
              <a:t>FOR CHEVROLET IMPALA WE OBSERVED THAT THE ENGINE HP FOR OTHER ROWS WAS 305 SO WE USED THAT VALUE</a:t>
            </a:r>
            <a:endParaRPr lang="en-IN" dirty="0"/>
          </a:p>
        </p:txBody>
      </p:sp>
    </p:spTree>
    <p:extLst>
      <p:ext uri="{BB962C8B-B14F-4D97-AF65-F5344CB8AC3E}">
        <p14:creationId xmlns:p14="http://schemas.microsoft.com/office/powerpoint/2010/main" val="6398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4F001-697B-23BB-2B92-45AD900131AF}"/>
              </a:ext>
            </a:extLst>
          </p:cNvPr>
          <p:cNvSpPr>
            <a:spLocks noGrp="1"/>
          </p:cNvSpPr>
          <p:nvPr>
            <p:ph type="title"/>
          </p:nvPr>
        </p:nvSpPr>
        <p:spPr/>
        <p:txBody>
          <a:bodyPr>
            <a:normAutofit/>
          </a:bodyPr>
          <a:lstStyle/>
          <a:p>
            <a:r>
              <a:rPr lang="en-US" sz="1800" dirty="0"/>
              <a:t>FOR MERCEDES-BENZ M-CLASS DIESEL ENGINE OTHER ROWS HAD 240 AS ENGINE HP VALUE SO WE USED THAT VALUE IN BLANKS.</a:t>
            </a:r>
            <a:endParaRPr lang="en-IN" sz="1800" dirty="0"/>
          </a:p>
        </p:txBody>
      </p:sp>
      <p:pic>
        <p:nvPicPr>
          <p:cNvPr id="4" name="Picture 3">
            <a:extLst>
              <a:ext uri="{FF2B5EF4-FFF2-40B4-BE49-F238E27FC236}">
                <a16:creationId xmlns:a16="http://schemas.microsoft.com/office/drawing/2014/main" id="{B596268D-63C2-6B81-EBFF-B01D83DB96A0}"/>
              </a:ext>
            </a:extLst>
          </p:cNvPr>
          <p:cNvPicPr>
            <a:picLocks noChangeAspect="1"/>
          </p:cNvPicPr>
          <p:nvPr/>
        </p:nvPicPr>
        <p:blipFill>
          <a:blip r:embed="rId2"/>
          <a:stretch>
            <a:fillRect/>
          </a:stretch>
        </p:blipFill>
        <p:spPr>
          <a:xfrm>
            <a:off x="1514732" y="2995376"/>
            <a:ext cx="8726118" cy="3381847"/>
          </a:xfrm>
          <a:prstGeom prst="rect">
            <a:avLst/>
          </a:prstGeom>
        </p:spPr>
      </p:pic>
    </p:spTree>
    <p:extLst>
      <p:ext uri="{BB962C8B-B14F-4D97-AF65-F5344CB8AC3E}">
        <p14:creationId xmlns:p14="http://schemas.microsoft.com/office/powerpoint/2010/main" val="324609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ADE7-E604-F90F-332E-A26AE2702924}"/>
              </a:ext>
            </a:extLst>
          </p:cNvPr>
          <p:cNvSpPr>
            <a:spLocks noGrp="1"/>
          </p:cNvSpPr>
          <p:nvPr>
            <p:ph type="title"/>
          </p:nvPr>
        </p:nvSpPr>
        <p:spPr>
          <a:xfrm>
            <a:off x="196275" y="0"/>
            <a:ext cx="11922914" cy="2954501"/>
          </a:xfrm>
        </p:spPr>
        <p:txBody>
          <a:bodyPr>
            <a:normAutofit/>
          </a:bodyPr>
          <a:lstStyle/>
          <a:p>
            <a:r>
              <a:rPr lang="en-US" sz="1800" dirty="0"/>
              <a:t>FOR ENGINE FULE TYPE ELECTRIC , WE WERE NOT ABLE TO USE THE SAME STRATEGY TO FIND OUT THE HP . SO WE SEARCHED FOR THEM ON INTERNET AND OBTAINED THE VALUES TO INPUT.</a:t>
            </a:r>
            <a:br>
              <a:rPr lang="en-US" sz="1800" dirty="0"/>
            </a:br>
            <a:br>
              <a:rPr lang="en-US" sz="1800" dirty="0"/>
            </a:br>
            <a:r>
              <a:rPr lang="en-US" sz="1800" dirty="0"/>
              <a:t>OBTAINED VALUES ARE AS FOLLOWS:-</a:t>
            </a:r>
            <a:br>
              <a:rPr lang="en-US" sz="1800" dirty="0"/>
            </a:br>
            <a:r>
              <a:rPr lang="en-US" sz="1800" dirty="0"/>
              <a:t>FIAT 500E- 117HO			HONDA FITEV- 123HP		NISSAN LEAF- 147HP		KIA SOUL EV-201HP</a:t>
            </a:r>
            <a:br>
              <a:rPr lang="en-US" sz="1800" dirty="0"/>
            </a:br>
            <a:r>
              <a:rPr lang="en-US" sz="1800" dirty="0"/>
              <a:t>FORD FOCUS 2015-123HP		FORD FOCUS 2016-160HP		TESLA MODEL S- 670HP</a:t>
            </a:r>
            <a:br>
              <a:rPr lang="en-US" sz="1800" dirty="0"/>
            </a:br>
            <a:r>
              <a:rPr lang="en-US" sz="1800" dirty="0"/>
              <a:t>FORD FOCUS 2017- 160HP		MITSUBISHI I-MIEV – 66HP		TOYOTA RAV4 EV-154HP</a:t>
            </a:r>
            <a:br>
              <a:rPr lang="en-US" sz="1800" dirty="0"/>
            </a:br>
            <a:br>
              <a:rPr lang="en-US" sz="1800" dirty="0"/>
            </a:br>
            <a:endParaRPr lang="en-IN" sz="1800" dirty="0"/>
          </a:p>
        </p:txBody>
      </p:sp>
      <p:pic>
        <p:nvPicPr>
          <p:cNvPr id="4" name="Picture 3">
            <a:extLst>
              <a:ext uri="{FF2B5EF4-FFF2-40B4-BE49-F238E27FC236}">
                <a16:creationId xmlns:a16="http://schemas.microsoft.com/office/drawing/2014/main" id="{FB3657A3-8155-A959-CD5B-96C34D7D9D40}"/>
              </a:ext>
            </a:extLst>
          </p:cNvPr>
          <p:cNvPicPr>
            <a:picLocks noChangeAspect="1"/>
          </p:cNvPicPr>
          <p:nvPr/>
        </p:nvPicPr>
        <p:blipFill>
          <a:blip r:embed="rId2"/>
          <a:stretch>
            <a:fillRect/>
          </a:stretch>
        </p:blipFill>
        <p:spPr>
          <a:xfrm>
            <a:off x="72811" y="2335290"/>
            <a:ext cx="5559156" cy="619211"/>
          </a:xfrm>
          <a:prstGeom prst="rect">
            <a:avLst/>
          </a:prstGeom>
        </p:spPr>
      </p:pic>
      <p:pic>
        <p:nvPicPr>
          <p:cNvPr id="6" name="Picture 5">
            <a:extLst>
              <a:ext uri="{FF2B5EF4-FFF2-40B4-BE49-F238E27FC236}">
                <a16:creationId xmlns:a16="http://schemas.microsoft.com/office/drawing/2014/main" id="{31C18256-8C90-F4EE-A29E-1D07559CD942}"/>
              </a:ext>
            </a:extLst>
          </p:cNvPr>
          <p:cNvPicPr>
            <a:picLocks noChangeAspect="1"/>
          </p:cNvPicPr>
          <p:nvPr/>
        </p:nvPicPr>
        <p:blipFill>
          <a:blip r:embed="rId3"/>
          <a:stretch>
            <a:fillRect/>
          </a:stretch>
        </p:blipFill>
        <p:spPr>
          <a:xfrm>
            <a:off x="68981" y="3036559"/>
            <a:ext cx="5562986" cy="1171648"/>
          </a:xfrm>
          <a:prstGeom prst="rect">
            <a:avLst/>
          </a:prstGeom>
        </p:spPr>
      </p:pic>
      <p:pic>
        <p:nvPicPr>
          <p:cNvPr id="8" name="Picture 7">
            <a:extLst>
              <a:ext uri="{FF2B5EF4-FFF2-40B4-BE49-F238E27FC236}">
                <a16:creationId xmlns:a16="http://schemas.microsoft.com/office/drawing/2014/main" id="{FA67E220-8545-C49E-10B2-862D83E953A6}"/>
              </a:ext>
            </a:extLst>
          </p:cNvPr>
          <p:cNvPicPr>
            <a:picLocks noChangeAspect="1"/>
          </p:cNvPicPr>
          <p:nvPr/>
        </p:nvPicPr>
        <p:blipFill>
          <a:blip r:embed="rId4"/>
          <a:stretch>
            <a:fillRect/>
          </a:stretch>
        </p:blipFill>
        <p:spPr>
          <a:xfrm>
            <a:off x="68981" y="4363664"/>
            <a:ext cx="5562986" cy="1614349"/>
          </a:xfrm>
          <a:prstGeom prst="rect">
            <a:avLst/>
          </a:prstGeom>
        </p:spPr>
      </p:pic>
      <p:pic>
        <p:nvPicPr>
          <p:cNvPr id="10" name="Picture 9">
            <a:extLst>
              <a:ext uri="{FF2B5EF4-FFF2-40B4-BE49-F238E27FC236}">
                <a16:creationId xmlns:a16="http://schemas.microsoft.com/office/drawing/2014/main" id="{64BFF4BB-69BD-C3DD-271A-7D6DF3D7FBB9}"/>
              </a:ext>
            </a:extLst>
          </p:cNvPr>
          <p:cNvPicPr>
            <a:picLocks noChangeAspect="1"/>
          </p:cNvPicPr>
          <p:nvPr/>
        </p:nvPicPr>
        <p:blipFill>
          <a:blip r:embed="rId5"/>
          <a:stretch>
            <a:fillRect/>
          </a:stretch>
        </p:blipFill>
        <p:spPr>
          <a:xfrm>
            <a:off x="72811" y="6057900"/>
            <a:ext cx="5559156" cy="747176"/>
          </a:xfrm>
          <a:prstGeom prst="rect">
            <a:avLst/>
          </a:prstGeom>
        </p:spPr>
      </p:pic>
      <p:pic>
        <p:nvPicPr>
          <p:cNvPr id="12" name="Picture 11">
            <a:extLst>
              <a:ext uri="{FF2B5EF4-FFF2-40B4-BE49-F238E27FC236}">
                <a16:creationId xmlns:a16="http://schemas.microsoft.com/office/drawing/2014/main" id="{A588C65A-F47C-5190-C911-17C6CD395164}"/>
              </a:ext>
            </a:extLst>
          </p:cNvPr>
          <p:cNvPicPr>
            <a:picLocks noChangeAspect="1"/>
          </p:cNvPicPr>
          <p:nvPr/>
        </p:nvPicPr>
        <p:blipFill>
          <a:blip r:embed="rId6"/>
          <a:stretch>
            <a:fillRect/>
          </a:stretch>
        </p:blipFill>
        <p:spPr>
          <a:xfrm>
            <a:off x="5856093" y="2308024"/>
            <a:ext cx="6053853" cy="1014296"/>
          </a:xfrm>
          <a:prstGeom prst="rect">
            <a:avLst/>
          </a:prstGeom>
        </p:spPr>
      </p:pic>
      <p:pic>
        <p:nvPicPr>
          <p:cNvPr id="13" name="Picture 12">
            <a:extLst>
              <a:ext uri="{FF2B5EF4-FFF2-40B4-BE49-F238E27FC236}">
                <a16:creationId xmlns:a16="http://schemas.microsoft.com/office/drawing/2014/main" id="{31D09DC8-4828-CCC2-97AB-C7307E3BA564}"/>
              </a:ext>
            </a:extLst>
          </p:cNvPr>
          <p:cNvPicPr>
            <a:picLocks noChangeAspect="1"/>
          </p:cNvPicPr>
          <p:nvPr/>
        </p:nvPicPr>
        <p:blipFill>
          <a:blip r:embed="rId7"/>
          <a:stretch>
            <a:fillRect/>
          </a:stretch>
        </p:blipFill>
        <p:spPr>
          <a:xfrm>
            <a:off x="5856093" y="3355568"/>
            <a:ext cx="6047756" cy="1014296"/>
          </a:xfrm>
          <a:prstGeom prst="rect">
            <a:avLst/>
          </a:prstGeom>
        </p:spPr>
      </p:pic>
      <p:pic>
        <p:nvPicPr>
          <p:cNvPr id="14" name="Picture 13">
            <a:extLst>
              <a:ext uri="{FF2B5EF4-FFF2-40B4-BE49-F238E27FC236}">
                <a16:creationId xmlns:a16="http://schemas.microsoft.com/office/drawing/2014/main" id="{96140108-E556-3C4B-42C4-301B64F13B20}"/>
              </a:ext>
            </a:extLst>
          </p:cNvPr>
          <p:cNvPicPr>
            <a:picLocks noChangeAspect="1"/>
          </p:cNvPicPr>
          <p:nvPr/>
        </p:nvPicPr>
        <p:blipFill>
          <a:blip r:embed="rId8"/>
          <a:stretch>
            <a:fillRect/>
          </a:stretch>
        </p:blipFill>
        <p:spPr>
          <a:xfrm>
            <a:off x="5856093" y="4481291"/>
            <a:ext cx="6053853" cy="847417"/>
          </a:xfrm>
          <a:prstGeom prst="rect">
            <a:avLst/>
          </a:prstGeom>
        </p:spPr>
      </p:pic>
      <p:pic>
        <p:nvPicPr>
          <p:cNvPr id="15" name="Picture 14">
            <a:extLst>
              <a:ext uri="{FF2B5EF4-FFF2-40B4-BE49-F238E27FC236}">
                <a16:creationId xmlns:a16="http://schemas.microsoft.com/office/drawing/2014/main" id="{08808C6F-920A-C161-3FFC-1D5B2DE108DA}"/>
              </a:ext>
            </a:extLst>
          </p:cNvPr>
          <p:cNvPicPr>
            <a:picLocks noChangeAspect="1"/>
          </p:cNvPicPr>
          <p:nvPr/>
        </p:nvPicPr>
        <p:blipFill>
          <a:blip r:embed="rId9"/>
          <a:stretch>
            <a:fillRect/>
          </a:stretch>
        </p:blipFill>
        <p:spPr>
          <a:xfrm>
            <a:off x="5856093" y="5440135"/>
            <a:ext cx="6053853" cy="1261981"/>
          </a:xfrm>
          <a:prstGeom prst="rect">
            <a:avLst/>
          </a:prstGeom>
        </p:spPr>
      </p:pic>
    </p:spTree>
    <p:extLst>
      <p:ext uri="{BB962C8B-B14F-4D97-AF65-F5344CB8AC3E}">
        <p14:creationId xmlns:p14="http://schemas.microsoft.com/office/powerpoint/2010/main" val="279731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ACD1-F2B8-CEF8-AF38-C7A1EA2107E0}"/>
              </a:ext>
            </a:extLst>
          </p:cNvPr>
          <p:cNvSpPr>
            <a:spLocks noGrp="1"/>
          </p:cNvSpPr>
          <p:nvPr>
            <p:ph type="title"/>
          </p:nvPr>
        </p:nvSpPr>
        <p:spPr>
          <a:xfrm>
            <a:off x="1" y="609600"/>
            <a:ext cx="11936360" cy="1456267"/>
          </a:xfrm>
        </p:spPr>
        <p:txBody>
          <a:bodyPr>
            <a:normAutofit/>
          </a:bodyPr>
          <a:lstStyle/>
          <a:p>
            <a:r>
              <a:rPr lang="en-US" sz="1800" dirty="0"/>
              <a:t>FOR BLANK VALUES IN ENGINE CYLINDER COLUMN ONLU TWO CAR MODELS MAZDA RX-7 AND MAZDA RX-8  ONLY HAD BLANK VALUES. WE SEARCHED FOR IT ONLINE AND OBTAINED THE ACCURATE VALUES AND USED THAT VALUES</a:t>
            </a:r>
            <a:endParaRPr lang="en-IN" sz="1800" dirty="0"/>
          </a:p>
        </p:txBody>
      </p:sp>
      <p:pic>
        <p:nvPicPr>
          <p:cNvPr id="4" name="Picture 3">
            <a:extLst>
              <a:ext uri="{FF2B5EF4-FFF2-40B4-BE49-F238E27FC236}">
                <a16:creationId xmlns:a16="http://schemas.microsoft.com/office/drawing/2014/main" id="{AB7AB8F1-F798-F802-1AEA-A910F0A5FBE2}"/>
              </a:ext>
            </a:extLst>
          </p:cNvPr>
          <p:cNvPicPr>
            <a:picLocks noChangeAspect="1"/>
          </p:cNvPicPr>
          <p:nvPr/>
        </p:nvPicPr>
        <p:blipFill>
          <a:blip r:embed="rId2"/>
          <a:stretch>
            <a:fillRect/>
          </a:stretch>
        </p:blipFill>
        <p:spPr>
          <a:xfrm>
            <a:off x="151398" y="2234045"/>
            <a:ext cx="5480475" cy="4138796"/>
          </a:xfrm>
          <a:prstGeom prst="rect">
            <a:avLst/>
          </a:prstGeom>
        </p:spPr>
      </p:pic>
      <p:pic>
        <p:nvPicPr>
          <p:cNvPr id="6" name="Picture 5">
            <a:extLst>
              <a:ext uri="{FF2B5EF4-FFF2-40B4-BE49-F238E27FC236}">
                <a16:creationId xmlns:a16="http://schemas.microsoft.com/office/drawing/2014/main" id="{79DD916C-1084-22E9-C952-D562EC0DCD2D}"/>
              </a:ext>
            </a:extLst>
          </p:cNvPr>
          <p:cNvPicPr>
            <a:picLocks noChangeAspect="1"/>
          </p:cNvPicPr>
          <p:nvPr/>
        </p:nvPicPr>
        <p:blipFill>
          <a:blip r:embed="rId3"/>
          <a:stretch>
            <a:fillRect/>
          </a:stretch>
        </p:blipFill>
        <p:spPr>
          <a:xfrm>
            <a:off x="5818909" y="2234045"/>
            <a:ext cx="6221693" cy="1798615"/>
          </a:xfrm>
          <a:prstGeom prst="rect">
            <a:avLst/>
          </a:prstGeom>
        </p:spPr>
      </p:pic>
      <p:pic>
        <p:nvPicPr>
          <p:cNvPr id="8" name="Picture 7">
            <a:extLst>
              <a:ext uri="{FF2B5EF4-FFF2-40B4-BE49-F238E27FC236}">
                <a16:creationId xmlns:a16="http://schemas.microsoft.com/office/drawing/2014/main" id="{4F4643BC-5C3C-DAFC-A7FD-CEACDB31B192}"/>
              </a:ext>
            </a:extLst>
          </p:cNvPr>
          <p:cNvPicPr>
            <a:picLocks noChangeAspect="1"/>
          </p:cNvPicPr>
          <p:nvPr/>
        </p:nvPicPr>
        <p:blipFill>
          <a:blip r:embed="rId4"/>
          <a:stretch>
            <a:fillRect/>
          </a:stretch>
        </p:blipFill>
        <p:spPr>
          <a:xfrm>
            <a:off x="5810818" y="4200838"/>
            <a:ext cx="6229783" cy="2172003"/>
          </a:xfrm>
          <a:prstGeom prst="rect">
            <a:avLst/>
          </a:prstGeom>
        </p:spPr>
      </p:pic>
    </p:spTree>
    <p:extLst>
      <p:ext uri="{BB962C8B-B14F-4D97-AF65-F5344CB8AC3E}">
        <p14:creationId xmlns:p14="http://schemas.microsoft.com/office/powerpoint/2010/main" val="924012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E684-5F6A-3762-D8A8-830CAF006678}"/>
              </a:ext>
            </a:extLst>
          </p:cNvPr>
          <p:cNvSpPr>
            <a:spLocks noGrp="1"/>
          </p:cNvSpPr>
          <p:nvPr>
            <p:ph type="title"/>
          </p:nvPr>
        </p:nvSpPr>
        <p:spPr/>
        <p:txBody>
          <a:bodyPr>
            <a:normAutofit/>
          </a:bodyPr>
          <a:lstStyle/>
          <a:p>
            <a:r>
              <a:rPr lang="en-US" sz="1800" dirty="0"/>
              <a:t>FOR BLANK VALUES IN NUMBER OF DOOR COLUMN WE USED THE INTERNET TO SEARCH FOR ACCURATE VALUES AND WE FOUND OUT THAT FOR FERRARI FF HAS 3 DOORS AND TESLA MODEL S HAS 4 DOORS.</a:t>
            </a:r>
            <a:endParaRPr lang="en-IN" sz="1800" dirty="0"/>
          </a:p>
        </p:txBody>
      </p:sp>
      <p:pic>
        <p:nvPicPr>
          <p:cNvPr id="4" name="Picture 3">
            <a:extLst>
              <a:ext uri="{FF2B5EF4-FFF2-40B4-BE49-F238E27FC236}">
                <a16:creationId xmlns:a16="http://schemas.microsoft.com/office/drawing/2014/main" id="{CAC535B2-A07E-EE5A-B5B1-D747936BA307}"/>
              </a:ext>
            </a:extLst>
          </p:cNvPr>
          <p:cNvPicPr>
            <a:picLocks noChangeAspect="1"/>
          </p:cNvPicPr>
          <p:nvPr/>
        </p:nvPicPr>
        <p:blipFill>
          <a:blip r:embed="rId2"/>
          <a:stretch>
            <a:fillRect/>
          </a:stretch>
        </p:blipFill>
        <p:spPr>
          <a:xfrm>
            <a:off x="206477" y="2324049"/>
            <a:ext cx="11704968" cy="1856611"/>
          </a:xfrm>
          <a:prstGeom prst="rect">
            <a:avLst/>
          </a:prstGeom>
        </p:spPr>
      </p:pic>
      <p:pic>
        <p:nvPicPr>
          <p:cNvPr id="6" name="Picture 5">
            <a:extLst>
              <a:ext uri="{FF2B5EF4-FFF2-40B4-BE49-F238E27FC236}">
                <a16:creationId xmlns:a16="http://schemas.microsoft.com/office/drawing/2014/main" id="{718746C5-EA9C-59B8-EB21-3989FE7AFEF8}"/>
              </a:ext>
            </a:extLst>
          </p:cNvPr>
          <p:cNvPicPr>
            <a:picLocks noChangeAspect="1"/>
          </p:cNvPicPr>
          <p:nvPr/>
        </p:nvPicPr>
        <p:blipFill>
          <a:blip r:embed="rId3"/>
          <a:stretch>
            <a:fillRect/>
          </a:stretch>
        </p:blipFill>
        <p:spPr>
          <a:xfrm>
            <a:off x="206476" y="4438841"/>
            <a:ext cx="5889523" cy="2159385"/>
          </a:xfrm>
          <a:prstGeom prst="rect">
            <a:avLst/>
          </a:prstGeom>
        </p:spPr>
      </p:pic>
      <p:pic>
        <p:nvPicPr>
          <p:cNvPr id="8" name="Picture 7">
            <a:extLst>
              <a:ext uri="{FF2B5EF4-FFF2-40B4-BE49-F238E27FC236}">
                <a16:creationId xmlns:a16="http://schemas.microsoft.com/office/drawing/2014/main" id="{7472C412-971B-7BF4-92AB-C0AB9BAF4F2B}"/>
              </a:ext>
            </a:extLst>
          </p:cNvPr>
          <p:cNvPicPr>
            <a:picLocks noChangeAspect="1"/>
          </p:cNvPicPr>
          <p:nvPr/>
        </p:nvPicPr>
        <p:blipFill>
          <a:blip r:embed="rId4"/>
          <a:stretch>
            <a:fillRect/>
          </a:stretch>
        </p:blipFill>
        <p:spPr>
          <a:xfrm>
            <a:off x="6279624" y="4438841"/>
            <a:ext cx="5839640" cy="2159385"/>
          </a:xfrm>
          <a:prstGeom prst="rect">
            <a:avLst/>
          </a:prstGeom>
        </p:spPr>
      </p:pic>
    </p:spTree>
    <p:extLst>
      <p:ext uri="{BB962C8B-B14F-4D97-AF65-F5344CB8AC3E}">
        <p14:creationId xmlns:p14="http://schemas.microsoft.com/office/powerpoint/2010/main" val="1653028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7E6E-61A4-2A03-2213-7B01537606E3}"/>
              </a:ext>
            </a:extLst>
          </p:cNvPr>
          <p:cNvSpPr>
            <a:spLocks noGrp="1"/>
          </p:cNvSpPr>
          <p:nvPr>
            <p:ph type="title"/>
          </p:nvPr>
        </p:nvSpPr>
        <p:spPr>
          <a:xfrm>
            <a:off x="420330" y="116895"/>
            <a:ext cx="2322871" cy="669686"/>
          </a:xfrm>
        </p:spPr>
        <p:txBody>
          <a:bodyPr/>
          <a:lstStyle/>
          <a:p>
            <a:r>
              <a:rPr lang="en-US" dirty="0"/>
              <a:t>APPROACH</a:t>
            </a:r>
            <a:endParaRPr lang="en-IN" dirty="0"/>
          </a:p>
        </p:txBody>
      </p:sp>
      <p:sp>
        <p:nvSpPr>
          <p:cNvPr id="3" name="Content Placeholder 2">
            <a:extLst>
              <a:ext uri="{FF2B5EF4-FFF2-40B4-BE49-F238E27FC236}">
                <a16:creationId xmlns:a16="http://schemas.microsoft.com/office/drawing/2014/main" id="{1C1A112C-B44C-94FB-A0E0-6BBCF8FE25AD}"/>
              </a:ext>
            </a:extLst>
          </p:cNvPr>
          <p:cNvSpPr>
            <a:spLocks noGrp="1"/>
          </p:cNvSpPr>
          <p:nvPr>
            <p:ph idx="1"/>
          </p:nvPr>
        </p:nvSpPr>
        <p:spPr>
          <a:xfrm>
            <a:off x="117987" y="313540"/>
            <a:ext cx="12074013" cy="6824680"/>
          </a:xfrm>
        </p:spPr>
        <p:txBody>
          <a:bodyPr>
            <a:normAutofit/>
          </a:bodyPr>
          <a:lstStyle/>
          <a:p>
            <a:r>
              <a:rPr lang="en-US" dirty="0"/>
              <a:t>Descriptive Statistics: Calculate summary metrics like mean, median, and standard deviation to understand the overall structure and characteristics of the dataset.</a:t>
            </a:r>
          </a:p>
          <a:p>
            <a:r>
              <a:rPr lang="en-US" dirty="0"/>
              <a:t>Exploratory Data Analysis (EDA): Use visual tools such as scatter plots, bar charts, and pivot tables to explore the relationships between variables and identify initial trends.</a:t>
            </a:r>
          </a:p>
          <a:p>
            <a:r>
              <a:rPr lang="en-US" dirty="0"/>
              <a:t>Correlation Analysis: Quantify the strength and direction of relationships between numerical variables (e.g., engine horsepower and MSRP).</a:t>
            </a:r>
          </a:p>
          <a:p>
            <a:r>
              <a:rPr lang="en-US" dirty="0"/>
              <a:t>Segment Analysis: Group and analyze data by categories like market type, brand, and body style to identify patterns in pricing, popularity, and profitability.</a:t>
            </a:r>
          </a:p>
          <a:p>
            <a:r>
              <a:rPr lang="en-US" dirty="0"/>
              <a:t>Regression Analysis: Develop regression models to determine which features have the strongest impact on car prices (MSRP) and calculate feature coefficients.</a:t>
            </a:r>
          </a:p>
          <a:p>
            <a:r>
              <a:rPr lang="en-US" dirty="0"/>
              <a:t>Data Visualization: Create detailed visual representations such as trendlines, stacked bar charts, and bubble charts to effectively communicate findings.</a:t>
            </a:r>
          </a:p>
          <a:p>
            <a:r>
              <a:rPr lang="en-US" dirty="0"/>
              <a:t>Trend Analysis: Analyze historical data trends, such as changes in MSRP and fuel efficiency over time, to identify market shifts and opportunities</a:t>
            </a:r>
          </a:p>
          <a:p>
            <a:r>
              <a:rPr lang="en-US" dirty="0"/>
              <a:t>.Predictive Modeling: Build models to predict MSRP based on car features and validate the accuracy of these predictions.</a:t>
            </a:r>
          </a:p>
          <a:p>
            <a:r>
              <a:rPr lang="en-US" dirty="0"/>
              <a:t>Interactive Dashboard Development: Use Excel tools like pivot tables, slicers, and combo charts to build an interactive dashboard for stakeholders to explore insights dynamically.</a:t>
            </a:r>
            <a:endParaRPr lang="en-IN" dirty="0"/>
          </a:p>
        </p:txBody>
      </p:sp>
    </p:spTree>
    <p:extLst>
      <p:ext uri="{BB962C8B-B14F-4D97-AF65-F5344CB8AC3E}">
        <p14:creationId xmlns:p14="http://schemas.microsoft.com/office/powerpoint/2010/main" val="267041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E330B-A999-6C00-6DBE-DAFA9F1594A2}"/>
              </a:ext>
            </a:extLst>
          </p:cNvPr>
          <p:cNvSpPr>
            <a:spLocks noGrp="1"/>
          </p:cNvSpPr>
          <p:nvPr>
            <p:ph type="title"/>
          </p:nvPr>
        </p:nvSpPr>
        <p:spPr>
          <a:xfrm>
            <a:off x="459660" y="9832"/>
            <a:ext cx="2263876" cy="658761"/>
          </a:xfrm>
        </p:spPr>
        <p:txBody>
          <a:bodyPr/>
          <a:lstStyle/>
          <a:p>
            <a:r>
              <a:rPr lang="en-US" dirty="0"/>
              <a:t>APPROACH</a:t>
            </a:r>
            <a:endParaRPr lang="en-IN" dirty="0"/>
          </a:p>
        </p:txBody>
      </p:sp>
      <p:sp>
        <p:nvSpPr>
          <p:cNvPr id="3" name="Content Placeholder 2">
            <a:extLst>
              <a:ext uri="{FF2B5EF4-FFF2-40B4-BE49-F238E27FC236}">
                <a16:creationId xmlns:a16="http://schemas.microsoft.com/office/drawing/2014/main" id="{382655C3-831A-2CE8-06E6-AB7697C1DD09}"/>
              </a:ext>
            </a:extLst>
          </p:cNvPr>
          <p:cNvSpPr>
            <a:spLocks noGrp="1"/>
          </p:cNvSpPr>
          <p:nvPr>
            <p:ph idx="1"/>
          </p:nvPr>
        </p:nvSpPr>
        <p:spPr>
          <a:xfrm>
            <a:off x="78658" y="560440"/>
            <a:ext cx="11956025" cy="6297560"/>
          </a:xfrm>
        </p:spPr>
        <p:txBody>
          <a:bodyPr>
            <a:normAutofit lnSpcReduction="10000"/>
          </a:bodyPr>
          <a:lstStyle/>
          <a:p>
            <a:pPr>
              <a:buFont typeface="Wingdings" panose="05000000000000000000" pitchFamily="2" charset="2"/>
              <a:buChar char="q"/>
            </a:pPr>
            <a:r>
              <a:rPr lang="en-US" dirty="0"/>
              <a:t> Reasoning Behind Choice of Methods:</a:t>
            </a:r>
          </a:p>
          <a:p>
            <a:r>
              <a:rPr lang="en-US" dirty="0"/>
              <a:t>Descriptive Statistics and Visualization: These methods provide an initial understanding of data trends and relationships, forming the basis for deeper analysis.</a:t>
            </a:r>
          </a:p>
          <a:p>
            <a:r>
              <a:rPr lang="en-US" dirty="0"/>
              <a:t>Regression Analysis: Essential for determining how car features influence MSRP, enabling predictive insights and pricing optimization.</a:t>
            </a:r>
          </a:p>
          <a:p>
            <a:r>
              <a:rPr lang="en-US" dirty="0"/>
              <a:t>Segment Analysis: Helps manufacturers understand variations in demand and profitability across different market categories and consumer preferences.</a:t>
            </a:r>
          </a:p>
          <a:p>
            <a:r>
              <a:rPr lang="en-US" dirty="0"/>
              <a:t>Dashboard Creation: An interactive tool allows stakeholders to explore insights themselves, enhancing decision-making flexibility and understanding.</a:t>
            </a:r>
          </a:p>
          <a:p>
            <a:pPr>
              <a:buFont typeface="Wingdings" panose="05000000000000000000" pitchFamily="2" charset="2"/>
              <a:buChar char="q"/>
            </a:pPr>
            <a:r>
              <a:rPr lang="en-US" dirty="0"/>
              <a:t> Modeling Techniques Used:</a:t>
            </a:r>
          </a:p>
          <a:p>
            <a:r>
              <a:rPr lang="en-US" dirty="0"/>
              <a:t>Linear Regression: Built models to predict MSRP based on significant features, with coefficients indicating the strength of each feature's impact.</a:t>
            </a:r>
          </a:p>
          <a:p>
            <a:r>
              <a:rPr lang="en-US" dirty="0"/>
              <a:t>Trend Analysis: Incorporated trendlines to analyze historical changes in pricing and fuel efficiency, providing actionable insights into market shifts</a:t>
            </a:r>
          </a:p>
          <a:p>
            <a:pPr>
              <a:buFont typeface="Wingdings" panose="05000000000000000000" pitchFamily="2" charset="2"/>
              <a:buChar char="q"/>
            </a:pPr>
            <a:r>
              <a:rPr lang="en-US" dirty="0"/>
              <a:t> Challenges and Limitations:</a:t>
            </a:r>
          </a:p>
          <a:p>
            <a:r>
              <a:rPr lang="en-US" dirty="0"/>
              <a:t>Data Limitations: The dataset's last update was in 2017, which may not reflect the current market trends or consumer preferences.</a:t>
            </a:r>
          </a:p>
          <a:p>
            <a:r>
              <a:rPr lang="en-US" dirty="0"/>
              <a:t>Missing or Inconsistent Data: Required imputation or removal.</a:t>
            </a:r>
          </a:p>
        </p:txBody>
      </p:sp>
    </p:spTree>
    <p:extLst>
      <p:ext uri="{BB962C8B-B14F-4D97-AF65-F5344CB8AC3E}">
        <p14:creationId xmlns:p14="http://schemas.microsoft.com/office/powerpoint/2010/main" val="3804885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a:r>
              <a:rPr lang="en-US" dirty="0"/>
              <a:t>TECH-STACK USED</a:t>
            </a:r>
          </a:p>
        </p:txBody>
      </p:sp>
      <p:sp>
        <p:nvSpPr>
          <p:cNvPr id="6" name="Content Placeholder 5">
            <a:extLst>
              <a:ext uri="{FF2B5EF4-FFF2-40B4-BE49-F238E27FC236}">
                <a16:creationId xmlns:a16="http://schemas.microsoft.com/office/drawing/2014/main" id="{B6D2AC43-405F-73B5-38F8-A4E7E28A4BA9}"/>
              </a:ext>
            </a:extLst>
          </p:cNvPr>
          <p:cNvSpPr>
            <a:spLocks noGrp="1"/>
          </p:cNvSpPr>
          <p:nvPr>
            <p:ph sz="half" idx="2"/>
          </p:nvPr>
        </p:nvSpPr>
        <p:spPr>
          <a:xfrm>
            <a:off x="4387642" y="2320413"/>
            <a:ext cx="3433201" cy="648929"/>
          </a:xfrm>
        </p:spPr>
        <p:txBody>
          <a:bodyPr>
            <a:noAutofit/>
          </a:bodyPr>
          <a:lstStyle/>
          <a:p>
            <a:r>
              <a:rPr lang="en-US" sz="4800" dirty="0"/>
              <a:t>MS-EXCEL</a:t>
            </a:r>
            <a:endParaRPr lang="en-IN" sz="4800" dirty="0"/>
          </a:p>
        </p:txBody>
      </p:sp>
      <p:pic>
        <p:nvPicPr>
          <p:cNvPr id="12" name="Picture 11">
            <a:extLst>
              <a:ext uri="{FF2B5EF4-FFF2-40B4-BE49-F238E27FC236}">
                <a16:creationId xmlns:a16="http://schemas.microsoft.com/office/drawing/2014/main" id="{91864568-6F48-FEDE-0318-9DADEF8881B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666204" y="2644054"/>
            <a:ext cx="4288094" cy="2858729"/>
          </a:xfrm>
          <a:prstGeom prst="rect">
            <a:avLst/>
          </a:prstGeom>
        </p:spPr>
      </p:pic>
    </p:spTree>
    <p:extLst>
      <p:ext uri="{BB962C8B-B14F-4D97-AF65-F5344CB8AC3E}">
        <p14:creationId xmlns:p14="http://schemas.microsoft.com/office/powerpoint/2010/main" val="1974828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B5E4-5705-B10E-9907-FA5F66D17BB6}"/>
              </a:ext>
            </a:extLst>
          </p:cNvPr>
          <p:cNvSpPr>
            <a:spLocks noGrp="1"/>
          </p:cNvSpPr>
          <p:nvPr>
            <p:ph type="title"/>
          </p:nvPr>
        </p:nvSpPr>
        <p:spPr>
          <a:xfrm>
            <a:off x="494898" y="226142"/>
            <a:ext cx="10131425" cy="1456267"/>
          </a:xfrm>
        </p:spPr>
        <p:txBody>
          <a:bodyPr/>
          <a:lstStyle/>
          <a:p>
            <a:r>
              <a:rPr lang="en-US" dirty="0"/>
              <a:t>Tech-stack used</a:t>
            </a:r>
            <a:endParaRPr lang="en-IN" dirty="0"/>
          </a:p>
        </p:txBody>
      </p:sp>
      <p:sp>
        <p:nvSpPr>
          <p:cNvPr id="3" name="TextBox 2">
            <a:extLst>
              <a:ext uri="{FF2B5EF4-FFF2-40B4-BE49-F238E27FC236}">
                <a16:creationId xmlns:a16="http://schemas.microsoft.com/office/drawing/2014/main" id="{212297A0-D304-0BD3-77F4-288CA3B9D4CA}"/>
              </a:ext>
            </a:extLst>
          </p:cNvPr>
          <p:cNvSpPr txBox="1"/>
          <p:nvPr/>
        </p:nvSpPr>
        <p:spPr>
          <a:xfrm>
            <a:off x="167148" y="1504336"/>
            <a:ext cx="9242323"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t>Excel is user-friendly and widely accessible, making it ideal for data analysis, visualization, and dashboard creation without requiring extensive programming knowledge.</a:t>
            </a:r>
          </a:p>
          <a:p>
            <a:pPr marL="285750" indent="-285750">
              <a:buFont typeface="Arial" panose="020B0604020202020204" pitchFamily="34" charset="0"/>
              <a:buChar char="•"/>
            </a:pPr>
            <a:r>
              <a:rPr lang="en-US" sz="2400" dirty="0"/>
              <a:t>Primary tool for data cleaning, analysis, and visualization</a:t>
            </a:r>
          </a:p>
          <a:p>
            <a:pPr marL="285750" indent="-285750">
              <a:buFont typeface="Arial" panose="020B0604020202020204" pitchFamily="34" charset="0"/>
              <a:buChar char="•"/>
            </a:pPr>
            <a:r>
              <a:rPr lang="en-US" sz="2400" dirty="0"/>
              <a:t>Features like pivot tables, slicers, formulas (e.g., SUMIF, AVERAGEIF), and chart creation are extensively used.</a:t>
            </a:r>
          </a:p>
          <a:p>
            <a:pPr marL="285750" indent="-285750">
              <a:buFont typeface="Arial" panose="020B0604020202020204" pitchFamily="34" charset="0"/>
              <a:buChar char="•"/>
            </a:pPr>
            <a:r>
              <a:rPr lang="en-IN" sz="2400" dirty="0"/>
              <a:t>Statistical functions: CORREL, LINEST, TREND for correlation and regression analysis.</a:t>
            </a:r>
          </a:p>
          <a:p>
            <a:pPr marL="285750" indent="-285750">
              <a:buFont typeface="Arial" panose="020B0604020202020204" pitchFamily="34" charset="0"/>
              <a:buChar char="•"/>
            </a:pPr>
            <a:r>
              <a:rPr lang="en-IN" sz="2400" dirty="0"/>
              <a:t>Logical functions: IF, AVERAGEIFS, SUMIFS for filtering and summarizing data.</a:t>
            </a:r>
          </a:p>
          <a:p>
            <a:pPr marL="285750" indent="-285750">
              <a:buFont typeface="Arial" panose="020B0604020202020204" pitchFamily="34" charset="0"/>
              <a:buChar char="•"/>
            </a:pPr>
            <a:r>
              <a:rPr lang="en-IN" sz="2400" dirty="0"/>
              <a:t>Data manipulation functions: VLOOKUP, INDEX-MATCH for data exploration and cleaning.</a:t>
            </a:r>
          </a:p>
          <a:p>
            <a:pPr marL="285750" indent="-285750">
              <a:buFont typeface="Arial" panose="020B0604020202020204" pitchFamily="34" charset="0"/>
              <a:buChar char="•"/>
            </a:pPr>
            <a:r>
              <a:rPr lang="en-US" sz="2400" dirty="0"/>
              <a:t>Interactive elements: Slicers and filters for building a dynamic dashboard.</a:t>
            </a:r>
          </a:p>
          <a:p>
            <a:pPr marL="285750" indent="-285750">
              <a:buFont typeface="Arial" panose="020B0604020202020204" pitchFamily="34" charset="0"/>
              <a:buChar char="•"/>
            </a:pPr>
            <a:endParaRPr lang="en-IN" sz="2400" dirty="0"/>
          </a:p>
        </p:txBody>
      </p:sp>
      <p:pic>
        <p:nvPicPr>
          <p:cNvPr id="6" name="Picture 5">
            <a:extLst>
              <a:ext uri="{FF2B5EF4-FFF2-40B4-BE49-F238E27FC236}">
                <a16:creationId xmlns:a16="http://schemas.microsoft.com/office/drawing/2014/main" id="{A46B2099-2BDD-A7B2-B095-C381080A4F8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018" b="89912" l="10000" r="90000">
                        <a14:foregroundMark x1="34898" y1="20531" x2="34898" y2="20531"/>
                        <a14:foregroundMark x1="51122" y1="15929" x2="51122" y2="15929"/>
                        <a14:foregroundMark x1="48469" y1="7788" x2="48469" y2="7788"/>
                        <a14:foregroundMark x1="50612" y1="6018" x2="50612" y2="6018"/>
                        <a14:foregroundMark x1="62857" y1="16814" x2="62857" y2="16814"/>
                        <a14:foregroundMark x1="71939" y1="13982" x2="71939" y2="13982"/>
                        <a14:foregroundMark x1="71122" y1="68496" x2="71122" y2="68496"/>
                        <a14:foregroundMark x1="44694" y1="81416" x2="44694" y2="81416"/>
                        <a14:foregroundMark x1="31429" y1="67965" x2="31429" y2="67965"/>
                        <a14:backgroundMark x1="41633" y1="27434" x2="41633" y2="27434"/>
                      </a14:backgroundRemoval>
                    </a14:imgEffect>
                  </a14:imgLayer>
                </a14:imgProps>
              </a:ext>
              <a:ext uri="{837473B0-CC2E-450A-ABE3-18F120FF3D39}">
                <a1611:picAttrSrcUrl xmlns:a1611="http://schemas.microsoft.com/office/drawing/2016/11/main" r:id="rId4"/>
              </a:ext>
            </a:extLst>
          </a:blip>
          <a:stretch>
            <a:fillRect/>
          </a:stretch>
        </p:blipFill>
        <p:spPr>
          <a:xfrm>
            <a:off x="8433004" y="2994691"/>
            <a:ext cx="4091670" cy="2358973"/>
          </a:xfrm>
          <a:prstGeom prst="rect">
            <a:avLst/>
          </a:prstGeom>
        </p:spPr>
      </p:pic>
    </p:spTree>
    <p:extLst>
      <p:ext uri="{BB962C8B-B14F-4D97-AF65-F5344CB8AC3E}">
        <p14:creationId xmlns:p14="http://schemas.microsoft.com/office/powerpoint/2010/main" val="133472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431731" y="1584726"/>
            <a:ext cx="6143423" cy="1456267"/>
          </a:xfrm>
        </p:spPr>
        <p:txBody>
          <a:bodyPr>
            <a:normAutofit/>
          </a:bodyPr>
          <a:lstStyle/>
          <a:p>
            <a:r>
              <a:rPr lang="en-US" sz="4400" dirty="0"/>
              <a:t>CONTENT</a:t>
            </a:r>
            <a:endParaRPr lang="ru-RU" sz="4400" dirty="0"/>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8" name="Content Placeholder 7">
            <a:extLst>
              <a:ext uri="{FF2B5EF4-FFF2-40B4-BE49-F238E27FC236}">
                <a16:creationId xmlns:a16="http://schemas.microsoft.com/office/drawing/2014/main" id="{5A169548-D128-E5B8-E342-EC13C9E0812E}"/>
              </a:ext>
            </a:extLst>
          </p:cNvPr>
          <p:cNvGraphicFramePr>
            <a:graphicFrameLocks noGrp="1"/>
          </p:cNvGraphicFramePr>
          <p:nvPr>
            <p:ph idx="1"/>
            <p:extLst>
              <p:ext uri="{D42A27DB-BD31-4B8C-83A1-F6EECF244321}">
                <p14:modId xmlns:p14="http://schemas.microsoft.com/office/powerpoint/2010/main" val="2523931717"/>
              </p:ext>
            </p:extLst>
          </p:nvPr>
        </p:nvGraphicFramePr>
        <p:xfrm>
          <a:off x="-333280" y="2255939"/>
          <a:ext cx="12259334" cy="39079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1382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815A-39E1-BFFE-84C2-E8164699C8A1}"/>
              </a:ext>
            </a:extLst>
          </p:cNvPr>
          <p:cNvSpPr>
            <a:spLocks noGrp="1"/>
          </p:cNvSpPr>
          <p:nvPr>
            <p:ph type="title"/>
          </p:nvPr>
        </p:nvSpPr>
        <p:spPr>
          <a:xfrm>
            <a:off x="1030287" y="766917"/>
            <a:ext cx="10131425" cy="1661650"/>
          </a:xfrm>
        </p:spPr>
        <p:txBody>
          <a:bodyPr>
            <a:normAutofit fontScale="90000"/>
          </a:bodyPr>
          <a:lstStyle/>
          <a:p>
            <a:r>
              <a:rPr lang="en-US" dirty="0"/>
              <a:t>Task 1a: Create a pivot table that shows the number of car models in each market category and their corresponding popularity scores.</a:t>
            </a:r>
            <a:br>
              <a:rPr lang="en-US" dirty="0"/>
            </a:br>
            <a:r>
              <a:rPr lang="en-US" dirty="0"/>
              <a:t> </a:t>
            </a:r>
            <a:endParaRPr lang="en-IN" dirty="0"/>
          </a:p>
        </p:txBody>
      </p:sp>
      <p:sp>
        <p:nvSpPr>
          <p:cNvPr id="4" name="TextBox 3">
            <a:extLst>
              <a:ext uri="{FF2B5EF4-FFF2-40B4-BE49-F238E27FC236}">
                <a16:creationId xmlns:a16="http://schemas.microsoft.com/office/drawing/2014/main" id="{E1AEB17E-FE2B-79C7-8316-B59029321A63}"/>
              </a:ext>
            </a:extLst>
          </p:cNvPr>
          <p:cNvSpPr txBox="1"/>
          <p:nvPr/>
        </p:nvSpPr>
        <p:spPr>
          <a:xfrm>
            <a:off x="1030287" y="2644170"/>
            <a:ext cx="9989574" cy="1569660"/>
          </a:xfrm>
          <a:prstGeom prst="rect">
            <a:avLst/>
          </a:prstGeom>
          <a:noFill/>
        </p:spPr>
        <p:txBody>
          <a:bodyPr wrap="square">
            <a:spAutoFit/>
          </a:bodyPr>
          <a:lstStyle/>
          <a:p>
            <a:r>
              <a:rPr lang="en-US" sz="3200" dirty="0">
                <a:latin typeface="+mj-lt"/>
              </a:rPr>
              <a:t>TASK 1.B: CREATE A COMBO CHART THAT VISUALIZES THE RELATIONSHIP BETWEEN MARKET CATEGORY AND POPULARITY.</a:t>
            </a:r>
            <a:endParaRPr lang="en-IN" sz="3200" dirty="0">
              <a:latin typeface="+mj-lt"/>
            </a:endParaRPr>
          </a:p>
        </p:txBody>
      </p:sp>
      <p:sp>
        <p:nvSpPr>
          <p:cNvPr id="6" name="TextBox 5">
            <a:extLst>
              <a:ext uri="{FF2B5EF4-FFF2-40B4-BE49-F238E27FC236}">
                <a16:creationId xmlns:a16="http://schemas.microsoft.com/office/drawing/2014/main" id="{0516563A-CB9C-E828-5671-4949B5F922DA}"/>
              </a:ext>
            </a:extLst>
          </p:cNvPr>
          <p:cNvSpPr txBox="1"/>
          <p:nvPr/>
        </p:nvSpPr>
        <p:spPr>
          <a:xfrm>
            <a:off x="1179871" y="4739148"/>
            <a:ext cx="9665110" cy="1569660"/>
          </a:xfrm>
          <a:prstGeom prst="rect">
            <a:avLst/>
          </a:prstGeom>
          <a:noFill/>
        </p:spPr>
        <p:txBody>
          <a:bodyPr wrap="square" rtlCol="0">
            <a:spAutoFit/>
          </a:bodyPr>
          <a:lstStyle/>
          <a:p>
            <a:r>
              <a:rPr lang="en-US" sz="3200" dirty="0">
                <a:latin typeface="+mj-lt"/>
                <a:ea typeface="Calibri Light" panose="020F0302020204030204" pitchFamily="34" charset="0"/>
                <a:cs typeface="Calibri Light" panose="020F0302020204030204" pitchFamily="34" charset="0"/>
              </a:rPr>
              <a:t>INSIGHT REQUIRED: HOW DOES THE POPULARITY OF A CAR MODEL VARY ACROSS DIFFERENT MARKET CATEGORIES?</a:t>
            </a:r>
          </a:p>
        </p:txBody>
      </p:sp>
    </p:spTree>
    <p:extLst>
      <p:ext uri="{BB962C8B-B14F-4D97-AF65-F5344CB8AC3E}">
        <p14:creationId xmlns:p14="http://schemas.microsoft.com/office/powerpoint/2010/main" val="33451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3D4AB-390B-956E-B9AC-B006B89423C3}"/>
              </a:ext>
            </a:extLst>
          </p:cNvPr>
          <p:cNvPicPr>
            <a:picLocks noChangeAspect="1"/>
          </p:cNvPicPr>
          <p:nvPr/>
        </p:nvPicPr>
        <p:blipFill>
          <a:blip r:embed="rId2"/>
          <a:stretch>
            <a:fillRect/>
          </a:stretch>
        </p:blipFill>
        <p:spPr>
          <a:xfrm>
            <a:off x="776748" y="2598457"/>
            <a:ext cx="10274710" cy="4153403"/>
          </a:xfrm>
          <a:prstGeom prst="rect">
            <a:avLst/>
          </a:prstGeom>
        </p:spPr>
      </p:pic>
      <p:sp>
        <p:nvSpPr>
          <p:cNvPr id="5" name="TextBox 4">
            <a:extLst>
              <a:ext uri="{FF2B5EF4-FFF2-40B4-BE49-F238E27FC236}">
                <a16:creationId xmlns:a16="http://schemas.microsoft.com/office/drawing/2014/main" id="{FE2ED0AA-7FB5-3C46-E9A7-5D0258912B73}"/>
              </a:ext>
            </a:extLst>
          </p:cNvPr>
          <p:cNvSpPr txBox="1"/>
          <p:nvPr/>
        </p:nvSpPr>
        <p:spPr>
          <a:xfrm>
            <a:off x="412956" y="452284"/>
            <a:ext cx="11584776" cy="2031325"/>
          </a:xfrm>
          <a:prstGeom prst="rect">
            <a:avLst/>
          </a:prstGeom>
          <a:noFill/>
        </p:spPr>
        <p:txBody>
          <a:bodyPr wrap="square" rtlCol="0">
            <a:spAutoFit/>
          </a:bodyPr>
          <a:lstStyle/>
          <a:p>
            <a:r>
              <a:rPr lang="en-US" dirty="0"/>
              <a:t>FOR TASK 1 FIRSTLY WE SEPERATED THE DATA IN COLUMN “MARKET CATEGORY” INTO DIFFERENT ROWS USING FOLLOWING </a:t>
            </a:r>
          </a:p>
          <a:p>
            <a:r>
              <a:rPr lang="en-US" dirty="0"/>
              <a:t>STEPS:-  SELECT YOUR DATASET IN EXCEL -&gt;GO TO THE DATA TAB AND CHOOSE GET &amp; TRANSFORM -&gt; FROM TABLE/ RANGE. ENSURE YOUR DATASET IS IN TABLE FORMAT.-&gt;SPLIT THE "MARKET CATEGORY" COLUMN -&gt;IN POWER QUERY, SELECT THE MARKET CATEGORY COLUMN-&gt;GO TO THE HOME TAB AND CLICK SPLIT COLUMN -&gt;CHOOSE THE DELIMITER (E.G., COMMA) AND SELECT SPLIT INTO ROWS-&gt;THE VALUES IN OTHER COLUMNS WILL AUTOMATICALLY REPLICATE FOR EACH SPLIT ROW-&gt;CLICK CLOSE &amp; LOAD TO RETURN THE TRANSFORMED DATASET TO EXCEL.</a:t>
            </a:r>
            <a:endParaRPr lang="en-IN" dirty="0"/>
          </a:p>
        </p:txBody>
      </p:sp>
    </p:spTree>
    <p:extLst>
      <p:ext uri="{BB962C8B-B14F-4D97-AF65-F5344CB8AC3E}">
        <p14:creationId xmlns:p14="http://schemas.microsoft.com/office/powerpoint/2010/main" val="649826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328E-F6F6-988D-EE6C-C045B140929C}"/>
              </a:ext>
            </a:extLst>
          </p:cNvPr>
          <p:cNvSpPr>
            <a:spLocks noGrp="1"/>
          </p:cNvSpPr>
          <p:nvPr>
            <p:ph type="title"/>
          </p:nvPr>
        </p:nvSpPr>
        <p:spPr>
          <a:xfrm>
            <a:off x="162561" y="609600"/>
            <a:ext cx="11846560" cy="1456267"/>
          </a:xfrm>
        </p:spPr>
        <p:txBody>
          <a:bodyPr>
            <a:noAutofit/>
          </a:bodyPr>
          <a:lstStyle/>
          <a:p>
            <a:r>
              <a:rPr lang="en-US" sz="2400" dirty="0"/>
              <a:t>INSIGHTS:- THE DATASET HAS MOST NUMBER OF LUXURY CARS FOLLOWED BY CROSSOVER AND PERFORMANCE. THE AVERAGE POPULARITY RANGES BETWEEN 2200 AND 1200 EXCEPT FOR EXOTIC CARS WITH DIESEL CARS BEING THE MOST POPULAR AND EXOTIC , LUXURY BEING LEAST POPULAR</a:t>
            </a:r>
            <a:endParaRPr lang="en-IN" sz="2400" dirty="0"/>
          </a:p>
        </p:txBody>
      </p:sp>
      <p:pic>
        <p:nvPicPr>
          <p:cNvPr id="4" name="Picture 3">
            <a:extLst>
              <a:ext uri="{FF2B5EF4-FFF2-40B4-BE49-F238E27FC236}">
                <a16:creationId xmlns:a16="http://schemas.microsoft.com/office/drawing/2014/main" id="{FC3F1D18-DE3B-9DC3-DD4C-5680A599D8E5}"/>
              </a:ext>
            </a:extLst>
          </p:cNvPr>
          <p:cNvPicPr>
            <a:picLocks noChangeAspect="1"/>
          </p:cNvPicPr>
          <p:nvPr/>
        </p:nvPicPr>
        <p:blipFill>
          <a:blip r:embed="rId2"/>
          <a:stretch>
            <a:fillRect/>
          </a:stretch>
        </p:blipFill>
        <p:spPr>
          <a:xfrm>
            <a:off x="685801" y="2701966"/>
            <a:ext cx="10564699" cy="3953427"/>
          </a:xfrm>
          <a:prstGeom prst="rect">
            <a:avLst/>
          </a:prstGeom>
        </p:spPr>
      </p:pic>
    </p:spTree>
    <p:extLst>
      <p:ext uri="{BB962C8B-B14F-4D97-AF65-F5344CB8AC3E}">
        <p14:creationId xmlns:p14="http://schemas.microsoft.com/office/powerpoint/2010/main" val="2308716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A26F-0432-C844-8EE6-974AFC5FB37A}"/>
              </a:ext>
            </a:extLst>
          </p:cNvPr>
          <p:cNvSpPr>
            <a:spLocks noGrp="1"/>
          </p:cNvSpPr>
          <p:nvPr>
            <p:ph type="title"/>
          </p:nvPr>
        </p:nvSpPr>
        <p:spPr>
          <a:xfrm>
            <a:off x="1030287" y="929640"/>
            <a:ext cx="10131425" cy="4998720"/>
          </a:xfrm>
        </p:spPr>
        <p:txBody>
          <a:bodyPr>
            <a:normAutofit/>
          </a:bodyPr>
          <a:lstStyle/>
          <a:p>
            <a:r>
              <a:rPr lang="en-US" sz="3200" dirty="0"/>
              <a:t>Task 2:  Create a scatter chart that plots engine power on the x-axis and price on the y-axis. Add a trendline to the chart to visualize the relationship between these variables.</a:t>
            </a:r>
            <a:br>
              <a:rPr lang="en-US" sz="3200" dirty="0"/>
            </a:br>
            <a:br>
              <a:rPr lang="en-US" sz="3200" dirty="0"/>
            </a:br>
            <a:r>
              <a:rPr lang="en-US" sz="3200" dirty="0"/>
              <a:t>Insight Required: What is the relationship between a car's engine power and its price?</a:t>
            </a:r>
            <a:br>
              <a:rPr lang="en-US" sz="3200" dirty="0"/>
            </a:br>
            <a:endParaRPr lang="en-IN" sz="3200" dirty="0"/>
          </a:p>
        </p:txBody>
      </p:sp>
    </p:spTree>
    <p:extLst>
      <p:ext uri="{BB962C8B-B14F-4D97-AF65-F5344CB8AC3E}">
        <p14:creationId xmlns:p14="http://schemas.microsoft.com/office/powerpoint/2010/main" val="2821671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FD68-AB05-0170-C09E-4DDE47B32B42}"/>
              </a:ext>
            </a:extLst>
          </p:cNvPr>
          <p:cNvSpPr>
            <a:spLocks noGrp="1"/>
          </p:cNvSpPr>
          <p:nvPr>
            <p:ph type="title"/>
          </p:nvPr>
        </p:nvSpPr>
        <p:spPr>
          <a:xfrm>
            <a:off x="182881" y="609600"/>
            <a:ext cx="11694160" cy="1456267"/>
          </a:xfrm>
        </p:spPr>
        <p:txBody>
          <a:bodyPr>
            <a:normAutofit/>
          </a:bodyPr>
          <a:lstStyle/>
          <a:p>
            <a:r>
              <a:rPr lang="en-US" sz="2400" dirty="0"/>
              <a:t>We can observe that the relationship is positive as the trendline has positive slope. This is logical as higher Engine HP requires more complex level of design and engineering and more expensive sub-parts. </a:t>
            </a:r>
            <a:endParaRPr lang="en-IN" sz="2400" dirty="0"/>
          </a:p>
        </p:txBody>
      </p:sp>
      <p:pic>
        <p:nvPicPr>
          <p:cNvPr id="4" name="Picture 3">
            <a:extLst>
              <a:ext uri="{FF2B5EF4-FFF2-40B4-BE49-F238E27FC236}">
                <a16:creationId xmlns:a16="http://schemas.microsoft.com/office/drawing/2014/main" id="{3E17D815-F82F-AD00-1124-19B52A7B299F}"/>
              </a:ext>
            </a:extLst>
          </p:cNvPr>
          <p:cNvPicPr>
            <a:picLocks noChangeAspect="1"/>
          </p:cNvPicPr>
          <p:nvPr/>
        </p:nvPicPr>
        <p:blipFill>
          <a:blip r:embed="rId2"/>
          <a:stretch>
            <a:fillRect/>
          </a:stretch>
        </p:blipFill>
        <p:spPr>
          <a:xfrm>
            <a:off x="407114" y="2513996"/>
            <a:ext cx="7964011" cy="4105848"/>
          </a:xfrm>
          <a:prstGeom prst="rect">
            <a:avLst/>
          </a:prstGeom>
        </p:spPr>
      </p:pic>
    </p:spTree>
    <p:extLst>
      <p:ext uri="{BB962C8B-B14F-4D97-AF65-F5344CB8AC3E}">
        <p14:creationId xmlns:p14="http://schemas.microsoft.com/office/powerpoint/2010/main" val="228326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0644-04D3-01C8-E18A-350F6001E9BF}"/>
              </a:ext>
            </a:extLst>
          </p:cNvPr>
          <p:cNvSpPr>
            <a:spLocks noGrp="1"/>
          </p:cNvSpPr>
          <p:nvPr>
            <p:ph type="title"/>
          </p:nvPr>
        </p:nvSpPr>
        <p:spPr>
          <a:xfrm>
            <a:off x="1030287" y="904240"/>
            <a:ext cx="10131425" cy="5049520"/>
          </a:xfrm>
        </p:spPr>
        <p:txBody>
          <a:bodyPr>
            <a:normAutofit fontScale="90000"/>
          </a:bodyPr>
          <a:lstStyle/>
          <a:p>
            <a:r>
              <a:rPr lang="en-US" dirty="0"/>
              <a:t>Task 3: Use regression analysis to identify the variables that have the strongest relationship with a car's price. Then create a bar chart that shows the coefficient values for each variable to visualize their relative importance.</a:t>
            </a:r>
            <a:br>
              <a:rPr lang="en-US" dirty="0"/>
            </a:br>
            <a:br>
              <a:rPr lang="en-US" dirty="0"/>
            </a:br>
            <a:r>
              <a:rPr lang="en-US" dirty="0"/>
              <a:t>Insight Required: Which car features are most important in determining a car's price? </a:t>
            </a:r>
            <a:br>
              <a:rPr lang="en-US" dirty="0"/>
            </a:br>
            <a:br>
              <a:rPr lang="en-US" dirty="0"/>
            </a:br>
            <a:endParaRPr lang="en-IN" dirty="0"/>
          </a:p>
        </p:txBody>
      </p:sp>
    </p:spTree>
    <p:extLst>
      <p:ext uri="{BB962C8B-B14F-4D97-AF65-F5344CB8AC3E}">
        <p14:creationId xmlns:p14="http://schemas.microsoft.com/office/powerpoint/2010/main" val="2278064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F3CF-AFF6-B5D7-2A67-BE57FE06EC8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E786BDD-75E1-5EE5-A728-01F50BF176ED}"/>
              </a:ext>
            </a:extLst>
          </p:cNvPr>
          <p:cNvPicPr>
            <a:picLocks noChangeAspect="1"/>
          </p:cNvPicPr>
          <p:nvPr/>
        </p:nvPicPr>
        <p:blipFill>
          <a:blip r:embed="rId2"/>
          <a:stretch>
            <a:fillRect/>
          </a:stretch>
        </p:blipFill>
        <p:spPr>
          <a:xfrm>
            <a:off x="589280" y="609600"/>
            <a:ext cx="10641411" cy="5638800"/>
          </a:xfrm>
          <a:prstGeom prst="rect">
            <a:avLst/>
          </a:prstGeom>
        </p:spPr>
      </p:pic>
    </p:spTree>
    <p:extLst>
      <p:ext uri="{BB962C8B-B14F-4D97-AF65-F5344CB8AC3E}">
        <p14:creationId xmlns:p14="http://schemas.microsoft.com/office/powerpoint/2010/main" val="3680485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E2FB-85FC-C468-D551-E88DF50D186A}"/>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959C1D16-B6E8-7348-7D2B-F89EA06C0643}"/>
              </a:ext>
            </a:extLst>
          </p:cNvPr>
          <p:cNvPicPr>
            <a:picLocks noChangeAspect="1"/>
          </p:cNvPicPr>
          <p:nvPr/>
        </p:nvPicPr>
        <p:blipFill>
          <a:blip r:embed="rId2"/>
          <a:stretch>
            <a:fillRect/>
          </a:stretch>
        </p:blipFill>
        <p:spPr>
          <a:xfrm>
            <a:off x="384726" y="461021"/>
            <a:ext cx="11441514" cy="5990579"/>
          </a:xfrm>
          <a:prstGeom prst="rect">
            <a:avLst/>
          </a:prstGeom>
        </p:spPr>
      </p:pic>
    </p:spTree>
    <p:extLst>
      <p:ext uri="{BB962C8B-B14F-4D97-AF65-F5344CB8AC3E}">
        <p14:creationId xmlns:p14="http://schemas.microsoft.com/office/powerpoint/2010/main" val="542128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CA95-CBE4-77AD-8AC2-4E7525F04128}"/>
              </a:ext>
            </a:extLst>
          </p:cNvPr>
          <p:cNvSpPr>
            <a:spLocks noGrp="1"/>
          </p:cNvSpPr>
          <p:nvPr>
            <p:ph type="title"/>
          </p:nvPr>
        </p:nvSpPr>
        <p:spPr>
          <a:xfrm>
            <a:off x="231179" y="75372"/>
            <a:ext cx="11958319" cy="2357120"/>
          </a:xfrm>
        </p:spPr>
        <p:txBody>
          <a:bodyPr>
            <a:normAutofit/>
          </a:bodyPr>
          <a:lstStyle/>
          <a:p>
            <a:r>
              <a:rPr lang="en-US" sz="1800" dirty="0"/>
              <a:t>Engine Cylinders has the largest positive impact on price, with a significant increase of $7890.64 per additional cylinder . </a:t>
            </a:r>
            <a:br>
              <a:rPr lang="en-US" sz="1800" dirty="0"/>
            </a:br>
            <a:r>
              <a:rPr lang="en-US" sz="1800" dirty="0"/>
              <a:t>highway MPG and city mpg also positively influence price, indicating fuel efficiency is valued but less impactful than cylinders. </a:t>
            </a:r>
            <a:br>
              <a:rPr lang="en-US" sz="1800" dirty="0"/>
            </a:br>
            <a:r>
              <a:rPr lang="en-US" sz="1800" b="1" dirty="0"/>
              <a:t>Number of Doors</a:t>
            </a:r>
            <a:r>
              <a:rPr lang="en-US" sz="1800" dirty="0"/>
              <a:t> decreases the price significantly by $4767.42 per additional door. This could indicate that models with fewer doors (e.g., coupes) are perceived as premium.</a:t>
            </a:r>
            <a:br>
              <a:rPr lang="en-US" sz="1800" dirty="0"/>
            </a:br>
            <a:r>
              <a:rPr lang="en-US" sz="1800" b="1" dirty="0"/>
              <a:t>Popularity</a:t>
            </a:r>
            <a:r>
              <a:rPr lang="en-US" sz="1800" dirty="0"/>
              <a:t> has a very small negative coefficient (-3.44), indicating it has an almost negligible effect on car prices.</a:t>
            </a:r>
            <a:endParaRPr lang="en-IN" sz="1800" dirty="0"/>
          </a:p>
        </p:txBody>
      </p:sp>
      <p:pic>
        <p:nvPicPr>
          <p:cNvPr id="8" name="Picture 7">
            <a:extLst>
              <a:ext uri="{FF2B5EF4-FFF2-40B4-BE49-F238E27FC236}">
                <a16:creationId xmlns:a16="http://schemas.microsoft.com/office/drawing/2014/main" id="{BAD3CE2D-F8DF-CE58-32B6-26358EB9D1AC}"/>
              </a:ext>
            </a:extLst>
          </p:cNvPr>
          <p:cNvPicPr>
            <a:picLocks noChangeAspect="1"/>
          </p:cNvPicPr>
          <p:nvPr/>
        </p:nvPicPr>
        <p:blipFill>
          <a:blip r:embed="rId2"/>
          <a:stretch>
            <a:fillRect/>
          </a:stretch>
        </p:blipFill>
        <p:spPr>
          <a:xfrm>
            <a:off x="231179" y="2722880"/>
            <a:ext cx="10815241" cy="3895532"/>
          </a:xfrm>
          <a:prstGeom prst="rect">
            <a:avLst/>
          </a:prstGeom>
        </p:spPr>
      </p:pic>
    </p:spTree>
    <p:extLst>
      <p:ext uri="{BB962C8B-B14F-4D97-AF65-F5344CB8AC3E}">
        <p14:creationId xmlns:p14="http://schemas.microsoft.com/office/powerpoint/2010/main" val="3353301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B760-76E9-3C2B-3ADC-E8993F0CE72C}"/>
              </a:ext>
            </a:extLst>
          </p:cNvPr>
          <p:cNvSpPr>
            <a:spLocks noGrp="1"/>
          </p:cNvSpPr>
          <p:nvPr>
            <p:ph type="title"/>
          </p:nvPr>
        </p:nvSpPr>
        <p:spPr>
          <a:xfrm>
            <a:off x="899161" y="1127760"/>
            <a:ext cx="10131425" cy="4978400"/>
          </a:xfrm>
        </p:spPr>
        <p:txBody>
          <a:bodyPr>
            <a:normAutofit fontScale="90000"/>
          </a:bodyPr>
          <a:lstStyle/>
          <a:p>
            <a:br>
              <a:rPr lang="en-US" dirty="0"/>
            </a:br>
            <a:r>
              <a:rPr lang="en-US" dirty="0"/>
              <a:t>Task 4.A: Create a pivot table that shows the average price of cars for each manufacturer. </a:t>
            </a:r>
            <a:br>
              <a:rPr lang="en-US" dirty="0"/>
            </a:br>
            <a:br>
              <a:rPr lang="en-US" dirty="0"/>
            </a:br>
            <a:r>
              <a:rPr lang="en-US" dirty="0"/>
              <a:t>Task 4.B: Create a bar chart or a horizontal stacked bar chart that visualizes the relationship between manufacturer and average price.</a:t>
            </a:r>
            <a:br>
              <a:rPr lang="en-US" dirty="0"/>
            </a:br>
            <a:br>
              <a:rPr lang="en-US" dirty="0"/>
            </a:br>
            <a:r>
              <a:rPr lang="en-US" dirty="0"/>
              <a:t>Insight Required: How does the average price of a car vary across different manufacturers?</a:t>
            </a:r>
            <a:br>
              <a:rPr lang="en-US" dirty="0"/>
            </a:br>
            <a:endParaRPr lang="en-IN" dirty="0"/>
          </a:p>
        </p:txBody>
      </p:sp>
    </p:spTree>
    <p:extLst>
      <p:ext uri="{BB962C8B-B14F-4D97-AF65-F5344CB8AC3E}">
        <p14:creationId xmlns:p14="http://schemas.microsoft.com/office/powerpoint/2010/main" val="115359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CE361312-4057-2899-D941-3775AC92D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12310-CD0A-A377-1511-238B1CA08680}"/>
              </a:ext>
            </a:extLst>
          </p:cNvPr>
          <p:cNvSpPr>
            <a:spLocks noGrp="1"/>
          </p:cNvSpPr>
          <p:nvPr>
            <p:ph type="title"/>
          </p:nvPr>
        </p:nvSpPr>
        <p:spPr>
          <a:xfrm>
            <a:off x="400666" y="103440"/>
            <a:ext cx="6143423" cy="1456267"/>
          </a:xfrm>
        </p:spPr>
        <p:txBody>
          <a:bodyPr>
            <a:normAutofit/>
          </a:bodyPr>
          <a:lstStyle/>
          <a:p>
            <a:r>
              <a:rPr lang="en-US" dirty="0"/>
              <a:t>PROJECT DESCRIPTION</a:t>
            </a:r>
            <a:endParaRPr lang="ru-RU" dirty="0"/>
          </a:p>
        </p:txBody>
      </p:sp>
      <p:pic>
        <p:nvPicPr>
          <p:cNvPr id="4" name="Picture 3">
            <a:extLst>
              <a:ext uri="{FF2B5EF4-FFF2-40B4-BE49-F238E27FC236}">
                <a16:creationId xmlns:a16="http://schemas.microsoft.com/office/drawing/2014/main" id="{1E0AFAEF-4DB0-5EC7-DAF7-89E9F042528B}"/>
              </a:ext>
            </a:extLst>
          </p:cNvPr>
          <p:cNvPicPr>
            <a:picLocks noChangeAspect="1"/>
          </p:cNvPicPr>
          <p:nvPr/>
        </p:nvPicPr>
        <p:blipFill>
          <a:blip r:embed="rId4">
            <a:extLst>
              <a:ext uri="{837473B0-CC2E-450A-ABE3-18F120FF3D39}">
                <a1611:picAttrSrcUrl xmlns:a1611="http://schemas.microsoft.com/office/drawing/2016/11/main" r:id="rId5"/>
              </a:ext>
            </a:extLst>
          </a:blip>
          <a:srcRect l="15813" r="15813"/>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0FFDE76-42FD-DF93-8AC7-EE8A9795DC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98C5ADBF-387C-2CF7-3DE8-5F0AF1599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7923D394-99BC-5250-FD96-8CA1F02323B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FD2B87EF-DC01-260A-1435-C1E588DEC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82B9F59-3A84-912E-22BF-43394AF6D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7F2C18B-25F3-5952-7863-95FA25353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62CDF66-B156-8A75-34BB-43D12C3F1B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824E031-2A95-5C3F-39A3-EE206D1348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A1F4B0C-20D5-D353-F369-E3676E4590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EE11453-8237-7BF4-FF34-18CF0D7566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1425C3-75D8-C2E4-3E45-2858B700E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362E30D-801A-1B1D-1B4A-915C3C3B2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B2338A9-74BC-9BA9-7C20-6E2963EF97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E36F17-44B8-AE22-0E00-709A5AEAE3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210EAD9E-1402-C238-5D9E-909891899B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733C9D5-BCED-A33C-09DA-B0E906F004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5BC3935-B6BB-1809-B27B-E2E8E94E8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7045239-88BE-78D7-64D0-B3E42B92D4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CB459D7-A1AE-1627-1356-7B70F18911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78726BA-4A66-2CAE-6291-47D6EBDFA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40089FA-02F3-28B3-E740-B2CDA0A364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0B5F7CA-6580-73F8-04D4-602F6BDB9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95517D3-50B3-88BF-4E09-6910E92019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594CF77E-E16B-B040-4500-7CE05A000E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D7AFC09-390F-5CD0-2393-6ABC5FEE9C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14A41EE-72C5-75DE-9A85-D3C5ED14DD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61C951F-C3D4-D73D-2231-29D0B9F55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B1BF69-2EE1-307D-D576-D9EE5D736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FE0F0A6-26BA-1826-485F-2B99B5018E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2A9B659-D322-F384-D852-841373FE52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E5A998CE-FE88-75DE-E77E-07A140A9CC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0645A87-8795-25E0-2BC0-75E9E20980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08E1B62-BECF-9A39-9B58-D9283149E0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7D5AFBE-EE4B-6350-0220-A470AF9D87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B889CC6-B784-9C82-F11A-0A0C9D94D8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6037330-0A14-7DA3-342B-2CBBC4A69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FDEACC1-ACB7-D387-9379-E4FDA5A650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2973738-0D1A-BCEB-A1E2-71E7595C5E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1C415AF-0C17-AE4E-0996-F51E105A95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0D216AA-9A37-C293-07D5-1792A8B78D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377279A-AA4D-E017-C2DC-C72B93A907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29F9067-DA42-48DC-C9AC-A28C0BF8DB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DF9F3AE-879E-9CDB-0ACE-38A18297A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ED80CC-F893-214A-E2A1-24EF6A47E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A46DD7-B2C1-81F3-7FA7-1B4FBBFB38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4465669-9ABA-7784-65F2-AF1A65F8D3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98A0FA43-D4F4-FD82-5EFA-3E4C60212C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4E8215F-43A7-9346-392C-9B62A72E67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74E4A0A-1126-7DB4-952A-693D7BE6AF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083BEF9-9BCC-28CF-9AD9-DC0106257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E94F45C-E9FF-BB97-4311-7B8F75A30F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75AB6FD-3217-4F2C-CD2D-B35E8F253E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8BE272-FBAB-64FA-B151-85E5ED9BC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C3CC084-394D-78F2-BC98-6438524BA9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F532B5F-7571-411E-5CEB-B81544DECA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E2C2F55-7765-0E44-5413-2868455B51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CEE4CE2-C63D-3792-FA09-387560F888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F858087-CDD2-9150-F117-87550ECB1C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7A05249-12CE-CB13-CD02-10E3E9E140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79AD569-711E-C10E-0472-194BD5D087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4E467CE-B96D-8975-108C-3A1125C744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245D00-1941-6A5D-9BEA-F07967EE42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4755173-1D97-2634-4B03-78926C26DA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F1A9C5E-2042-D9C2-45EF-EFAE0408F9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8E3B91BE-1E6D-B14A-4A9C-50C6E7759A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5246FF6-438A-564D-C745-0F20000209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FE94A9C-1EFF-679C-8B5C-2215990DD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CB9B74E-528F-B307-EC86-D74C0981C7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EF748238-3E1B-3343-FCE3-2CF4C6EC8A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77817ABE-04E9-26BB-FC6B-17BFF343F4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2AEABF46-9DCB-7F0B-3558-3CF58ECC8F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6C570E2-69F6-F796-13DF-0D916A8EB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8E8D613-0CB1-C9C3-DC1D-CBEA840315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97A4FE7-7853-17E0-C7F2-944C4D2CA6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80F2C37C-8AE7-9CC8-4D2C-B547FE27E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D2C2994-21C4-E0B7-FC89-3002B33D72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26AEBBB-8618-C9A3-43F5-4B2D11AE38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51C1928-FDCC-167F-DE82-4348811689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3153C8E-CD70-D5B4-0322-B163538D57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7529197-1FB2-5433-6F97-9B2607CC8E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E5F426D7-9218-3E40-5D07-75DF51164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67735D93-5E6B-F3DC-E5DE-649CAF919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FF3572CD-677E-EE00-08E2-807961AB8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DDE8C511-CBE5-EEC2-F439-49E66CC158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9408E5FB-2798-51BD-FCB5-58DFC6E84B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EEE99CB-022F-56CB-E2D6-A5EDC9D54E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A00DA1C-E687-987F-2B91-6A74A86F3D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3A93B16-C07A-FA80-6872-103ED09E3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1666B8AF-2826-0A96-CC64-4201CBEE57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D422082-E3DB-F4C2-336B-D16F29E65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764D059-6216-F003-EFA5-E1FB055CA4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2443C70-3262-0CEA-D47C-90D000247A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66F59FB-9BF9-321D-CBF7-D32B9EB66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BE0C6F2-F0B2-52F1-A045-095F352C3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5105240-A9B7-8474-F88A-4F20173AC5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34A7F11-B35D-A204-D553-2D4C02EDB3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A1312A88-CE16-7520-941A-04D8E2873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7EDCC43-73ED-7639-6351-C1905B9C4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84AEBA56-1BD3-5843-CE4A-C651B30F74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072C3F7C-E607-1CF2-D72E-F61726C52C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18CA8C65-D007-4B24-4500-E6B7F5AC8F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AC58933-C29E-B7CA-6B4B-E11CF32D0C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FABD87C-F667-7B60-AD9C-658B401263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10BCAC6C-C4A6-5150-3897-AC0F37039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7480437B-8E77-45FE-F7AE-565DD9E0A2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0ED3B3D-EADC-165D-D36A-95AF02CA91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5D8277F7-DCE8-4515-C315-750643A590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716D6A6-0EBA-B034-74B4-F0508F81DB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0E186869-A34C-D6FA-D818-BD026EA789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E7E97EB-6EA2-CEE2-91FF-7627D6B081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F35FCE67-57C6-C03C-F689-F394B60C94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892020D2-8A2E-0825-C2BB-711EF7AE71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28234515-1B6C-5462-06ED-A78CC09D48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FA6EDF8-B1B5-B1C8-C743-A53AC3FD1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18D4603-6CCE-43FE-6C8F-A80F2BA0DD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7DDC923F-B445-AD08-5953-7AA6AC1357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B83D11D-832A-CDA9-C14E-855133D1B4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120DEF4-E628-8CFD-7C93-683BD5A4ED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364306C-91A7-F51E-433D-0A7A915425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631A0F6-76E1-9855-0D87-CC4F42058C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34DC979-109D-3989-4A28-865C5F0296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3B4A009F-9521-F110-0A14-EEFF1B1D5E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98808CF3-9143-384A-04D6-718BC13C99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B73E5D8-98D7-77A9-56E9-5A19A14EFB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AC7F1831-75F4-CC88-0FD8-C51A9B5F6A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90230CA-7E87-2ABA-7C9E-C4F94CAAA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8D27B37-A55B-805C-71AE-87596C17AA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4FACE7D7-9886-0C13-7D0C-3C4E8B6B01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AD8C79BD-2E66-202E-0A4F-C8FBB93FBD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B8E2474-080A-66B2-04FD-C72701492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DC428C9-B1E8-6123-2B7B-D9FFD7DA48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F5BAE62-C40D-FF15-8D05-A00E121DEC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9F8F2A3-C060-E273-6858-F022AFDADF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1F80368D-123F-BE53-AE93-F27AA4805A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73F4A26B-FACE-117A-D67D-41CD7DEEAB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2C023F0-3331-F696-08C4-0180D71C7A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0EEF9FC4-F08D-3266-6CEE-A7C60F5C36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1D5550F-191B-50AA-C2E9-75B1E390E5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958603B3-3ABB-7466-340C-23719CFC1E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EA9C1943-CE6B-65CB-8E3A-6114443BA4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DF66B100-8F44-BD49-CF30-1ADA10EE35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3FC6D348-F23A-AD0D-0AE7-25B1A3571A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708F62CD-39A2-BF9E-FAA2-8A7F9A7713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93DD8BE5-233D-BC71-DD31-DE08F17DB4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9631F2C-A85A-F1B1-412C-7F4F2C4D7C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275207C3-F381-2236-2EAC-34673C41CD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DFA9B470-2B41-831B-D24F-8089A6E690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8CDF34C6-6ABD-E4C4-1DFE-32947F7F3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6DC67ACE-7B1C-8920-1BD0-4B6FFE8402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F0B8BAD-AFB0-BABA-982A-2B28EACB91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606D8FBD-C7E5-5FEF-8BDA-7CA3AFA83E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53FFFC17-F868-0160-61EF-63DEC5A57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843DDADA-F718-FC97-E368-0BE278D79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B2C152DB-7757-08F8-74EC-7F8D440B69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F597769-0A8B-0EF0-F1DD-91D36351CC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B9B5A6D-AA43-BF13-07EF-07D8201040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57175C4A-4EBD-EDDE-925F-B4B3FBA489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64461FA2-7BB2-2411-759A-D98F664FF8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427559C-2E04-E1F5-08E7-04AE0388A5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B444D425-ADB5-D1B3-CCFC-10E20DDE94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500A57F1-CFAA-57B4-BD07-21C2719133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8AD7F5E6-4852-902B-99AB-5B45240C52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a:extLst>
              <a:ext uri="{FF2B5EF4-FFF2-40B4-BE49-F238E27FC236}">
                <a16:creationId xmlns:a16="http://schemas.microsoft.com/office/drawing/2014/main" id="{3D717A43-554C-D46C-9822-06D83411FB76}"/>
              </a:ext>
            </a:extLst>
          </p:cNvPr>
          <p:cNvPicPr>
            <a:picLocks noChangeAspect="1"/>
          </p:cNvPicPr>
          <p:nvPr/>
        </p:nvPicPr>
        <p:blipFill>
          <a:blip r:embed="rId6">
            <a:extLst>
              <a:ext uri="{837473B0-CC2E-450A-ABE3-18F120FF3D39}">
                <a1611:picAttrSrcUrl xmlns:a1611="http://schemas.microsoft.com/office/drawing/2016/11/main" r:id="rId7"/>
              </a:ext>
            </a:extLst>
          </a:blip>
          <a:srcRect l="16269" r="16269"/>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Content Placeholder 5">
            <a:extLst>
              <a:ext uri="{FF2B5EF4-FFF2-40B4-BE49-F238E27FC236}">
                <a16:creationId xmlns:a16="http://schemas.microsoft.com/office/drawing/2014/main" id="{5B6B7661-5472-6906-DED5-B578085C49B9}"/>
              </a:ext>
            </a:extLst>
          </p:cNvPr>
          <p:cNvSpPr>
            <a:spLocks noGrp="1"/>
          </p:cNvSpPr>
          <p:nvPr>
            <p:ph idx="1"/>
          </p:nvPr>
        </p:nvSpPr>
        <p:spPr>
          <a:xfrm>
            <a:off x="68826" y="1305137"/>
            <a:ext cx="8231137" cy="5434815"/>
          </a:xfrm>
        </p:spPr>
        <p:txBody>
          <a:bodyPr>
            <a:noAutofit/>
          </a:bodyPr>
          <a:lstStyle/>
          <a:p>
            <a:r>
              <a:rPr lang="en-US" sz="2400" dirty="0"/>
              <a:t>The project, Analyzing the Impact of Car Features on Price and Profitability, aims to uncover how various car specifications, such as engine power, fuel efficiency, market category, and popularity, influence pricing and profitability in the automotive industry. Using a dataset of over 11,000 car models, the analysis explores trends in features and pricing, identifies key determinants of a car’s MSRP, and examines consumer preferences. By leveraging advanced Excel techniques, including regression analysis and visualization tools, the project provides actionable insights to help manufacturers optimize pricing strategies and focus on high-demand, profitable features, ultimately enhancing competitiveness and meeting market needs.</a:t>
            </a:r>
            <a:endParaRPr lang="en-IN" sz="2400" dirty="0"/>
          </a:p>
        </p:txBody>
      </p:sp>
    </p:spTree>
    <p:extLst>
      <p:ext uri="{BB962C8B-B14F-4D97-AF65-F5344CB8AC3E}">
        <p14:creationId xmlns:p14="http://schemas.microsoft.com/office/powerpoint/2010/main" val="835165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6B7E-952A-8AD1-C40F-79D20C1F975B}"/>
              </a:ext>
            </a:extLst>
          </p:cNvPr>
          <p:cNvSpPr>
            <a:spLocks noGrp="1"/>
          </p:cNvSpPr>
          <p:nvPr>
            <p:ph type="title"/>
          </p:nvPr>
        </p:nvSpPr>
        <p:spPr>
          <a:xfrm>
            <a:off x="2600960" y="103700"/>
            <a:ext cx="9377680" cy="2842700"/>
          </a:xfrm>
        </p:spPr>
        <p:txBody>
          <a:bodyPr>
            <a:noAutofit/>
          </a:bodyPr>
          <a:lstStyle/>
          <a:p>
            <a:r>
              <a:rPr lang="en-US" sz="1800" dirty="0"/>
              <a:t>Ultra-Luxury Brands Dominate the Top: Brands like Bugatti and Maybach showcase the significant impact of exclusivity and brand value on car prices.</a:t>
            </a:r>
            <a:br>
              <a:rPr lang="en-US" sz="1800" dirty="0"/>
            </a:br>
            <a:r>
              <a:rPr lang="en-US" sz="1800" dirty="0"/>
              <a:t>Electric Luxury: Tesla's position highlights the rising importance of electric vehicles in the luxury segment.</a:t>
            </a:r>
            <a:br>
              <a:rPr lang="en-US" sz="1800" dirty="0"/>
            </a:br>
            <a:r>
              <a:rPr lang="en-US" sz="1800" dirty="0"/>
              <a:t>Mass Appeal in Mid-Range: Toyota, Honda, and Ford lead the mainstream segment, balancing affordability and quality.</a:t>
            </a:r>
            <a:br>
              <a:rPr lang="en-US" sz="1800" dirty="0"/>
            </a:br>
            <a:r>
              <a:rPr lang="en-US" sz="1800" dirty="0"/>
              <a:t>Brand Legacy: Premium brands (e.g., Mercedes-Benz, BMW) maintain consistent pricing, reflecting their historical position in the luxury market.</a:t>
            </a:r>
            <a:br>
              <a:rPr lang="en-US" sz="1800" dirty="0"/>
            </a:br>
            <a:r>
              <a:rPr lang="en-US" sz="1800" dirty="0"/>
              <a:t>Wide Price Variation: The car market shows substantial price variation across manufacturers, influenced by brand positioning, target audience, and production scale.</a:t>
            </a:r>
            <a:endParaRPr lang="en-IN" sz="1800" dirty="0"/>
          </a:p>
        </p:txBody>
      </p:sp>
      <p:pic>
        <p:nvPicPr>
          <p:cNvPr id="4" name="Picture 3">
            <a:extLst>
              <a:ext uri="{FF2B5EF4-FFF2-40B4-BE49-F238E27FC236}">
                <a16:creationId xmlns:a16="http://schemas.microsoft.com/office/drawing/2014/main" id="{2A8A49EF-BB0C-1DC6-29CE-5A26ED8594B4}"/>
              </a:ext>
            </a:extLst>
          </p:cNvPr>
          <p:cNvPicPr>
            <a:picLocks noChangeAspect="1"/>
          </p:cNvPicPr>
          <p:nvPr/>
        </p:nvPicPr>
        <p:blipFill>
          <a:blip r:embed="rId2"/>
          <a:stretch>
            <a:fillRect/>
          </a:stretch>
        </p:blipFill>
        <p:spPr>
          <a:xfrm>
            <a:off x="140175" y="0"/>
            <a:ext cx="1973106" cy="6754301"/>
          </a:xfrm>
          <a:prstGeom prst="rect">
            <a:avLst/>
          </a:prstGeom>
        </p:spPr>
      </p:pic>
      <p:pic>
        <p:nvPicPr>
          <p:cNvPr id="6" name="Picture 5">
            <a:extLst>
              <a:ext uri="{FF2B5EF4-FFF2-40B4-BE49-F238E27FC236}">
                <a16:creationId xmlns:a16="http://schemas.microsoft.com/office/drawing/2014/main" id="{D752C53D-0544-B5CE-7B2A-B15F7EC25441}"/>
              </a:ext>
            </a:extLst>
          </p:cNvPr>
          <p:cNvPicPr>
            <a:picLocks noChangeAspect="1"/>
          </p:cNvPicPr>
          <p:nvPr/>
        </p:nvPicPr>
        <p:blipFill>
          <a:blip r:embed="rId3"/>
          <a:stretch>
            <a:fillRect/>
          </a:stretch>
        </p:blipFill>
        <p:spPr>
          <a:xfrm>
            <a:off x="2186392" y="3129279"/>
            <a:ext cx="1806488" cy="3625021"/>
          </a:xfrm>
          <a:prstGeom prst="rect">
            <a:avLst/>
          </a:prstGeom>
        </p:spPr>
      </p:pic>
      <p:pic>
        <p:nvPicPr>
          <p:cNvPr id="8" name="Picture 7">
            <a:extLst>
              <a:ext uri="{FF2B5EF4-FFF2-40B4-BE49-F238E27FC236}">
                <a16:creationId xmlns:a16="http://schemas.microsoft.com/office/drawing/2014/main" id="{25F1895A-D1B2-EB1A-E5F8-BA4C0CF5A7BA}"/>
              </a:ext>
            </a:extLst>
          </p:cNvPr>
          <p:cNvPicPr>
            <a:picLocks noChangeAspect="1"/>
          </p:cNvPicPr>
          <p:nvPr/>
        </p:nvPicPr>
        <p:blipFill>
          <a:blip r:embed="rId4"/>
          <a:stretch>
            <a:fillRect/>
          </a:stretch>
        </p:blipFill>
        <p:spPr>
          <a:xfrm>
            <a:off x="4065992" y="3129279"/>
            <a:ext cx="7985834" cy="3625022"/>
          </a:xfrm>
          <a:prstGeom prst="rect">
            <a:avLst/>
          </a:prstGeom>
        </p:spPr>
      </p:pic>
    </p:spTree>
    <p:extLst>
      <p:ext uri="{BB962C8B-B14F-4D97-AF65-F5344CB8AC3E}">
        <p14:creationId xmlns:p14="http://schemas.microsoft.com/office/powerpoint/2010/main" val="2107650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EDB5-8BED-9D5E-6CA8-5ABF1D916B04}"/>
              </a:ext>
            </a:extLst>
          </p:cNvPr>
          <p:cNvSpPr>
            <a:spLocks noGrp="1"/>
          </p:cNvSpPr>
          <p:nvPr>
            <p:ph type="title"/>
          </p:nvPr>
        </p:nvSpPr>
        <p:spPr>
          <a:xfrm>
            <a:off x="1" y="0"/>
            <a:ext cx="12120880" cy="7406640"/>
          </a:xfrm>
        </p:spPr>
        <p:txBody>
          <a:bodyPr>
            <a:normAutofit/>
          </a:bodyPr>
          <a:lstStyle/>
          <a:p>
            <a:r>
              <a:rPr lang="en-US" sz="3200" dirty="0"/>
              <a:t>Task 5.A: Create a scatter plot with the number of cylinders on the x-axis and highway MPG on the y-axis. Then create a trendline on the scatter plot to visually estimate the slope of the relationship and assess its significance.</a:t>
            </a:r>
            <a:br>
              <a:rPr lang="en-US" sz="3200" dirty="0"/>
            </a:br>
            <a:br>
              <a:rPr lang="en-US" sz="3200" dirty="0"/>
            </a:br>
            <a:r>
              <a:rPr lang="en-US" sz="3200" dirty="0"/>
              <a:t>Task 5.B: Calculate the correlation coefficient between the number of cylinders and highway MPG to quantify the strength and direction of the relationship.</a:t>
            </a:r>
            <a:br>
              <a:rPr lang="en-US" sz="3200" dirty="0"/>
            </a:br>
            <a:br>
              <a:rPr lang="en-US" sz="3200" dirty="0"/>
            </a:br>
            <a:r>
              <a:rPr lang="en-US" sz="3200" dirty="0"/>
              <a:t>Insight Required: What is the relationship between fuel efficiency and the number of cylinders in a car's engine?</a:t>
            </a:r>
            <a:br>
              <a:rPr lang="en-US" sz="3200" dirty="0"/>
            </a:br>
            <a:endParaRPr lang="en-IN" sz="3200" dirty="0"/>
          </a:p>
        </p:txBody>
      </p:sp>
    </p:spTree>
    <p:extLst>
      <p:ext uri="{BB962C8B-B14F-4D97-AF65-F5344CB8AC3E}">
        <p14:creationId xmlns:p14="http://schemas.microsoft.com/office/powerpoint/2010/main" val="1982639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F744-0929-637D-3282-EFBED94B0E19}"/>
              </a:ext>
            </a:extLst>
          </p:cNvPr>
          <p:cNvSpPr>
            <a:spLocks noGrp="1"/>
          </p:cNvSpPr>
          <p:nvPr>
            <p:ph type="title"/>
          </p:nvPr>
        </p:nvSpPr>
        <p:spPr/>
        <p:txBody>
          <a:bodyPr>
            <a:noAutofit/>
          </a:bodyPr>
          <a:lstStyle/>
          <a:p>
            <a:r>
              <a:rPr lang="en-US" sz="2000" dirty="0"/>
              <a:t>We can observe that the plot between highway MPG and Engine Cylinders has a negative slope with a value of -3.0675.</a:t>
            </a:r>
            <a:br>
              <a:rPr lang="en-US" sz="2000" dirty="0"/>
            </a:br>
            <a:r>
              <a:rPr lang="en-US" sz="2000" dirty="0"/>
              <a:t>The correlation coefficient is also Negative with a value of -0.61663887.</a:t>
            </a:r>
            <a:br>
              <a:rPr lang="en-US" sz="2000" dirty="0"/>
            </a:br>
            <a:r>
              <a:rPr lang="en-US" sz="2000" dirty="0"/>
              <a:t>This is logical because as number of Engine Cylinders increases, the amount of fuel to be burnt also increasing, thus decreasing the mileage (highway MPG)</a:t>
            </a:r>
            <a:br>
              <a:rPr lang="en-US" sz="2000" dirty="0"/>
            </a:br>
            <a:endParaRPr lang="en-IN" sz="2000" dirty="0"/>
          </a:p>
        </p:txBody>
      </p:sp>
      <p:pic>
        <p:nvPicPr>
          <p:cNvPr id="4" name="Picture 3">
            <a:extLst>
              <a:ext uri="{FF2B5EF4-FFF2-40B4-BE49-F238E27FC236}">
                <a16:creationId xmlns:a16="http://schemas.microsoft.com/office/drawing/2014/main" id="{C84CBE4B-5FC6-C0FA-A815-69297D371E64}"/>
              </a:ext>
            </a:extLst>
          </p:cNvPr>
          <p:cNvPicPr>
            <a:picLocks noChangeAspect="1"/>
          </p:cNvPicPr>
          <p:nvPr/>
        </p:nvPicPr>
        <p:blipFill>
          <a:blip r:embed="rId2"/>
          <a:stretch>
            <a:fillRect/>
          </a:stretch>
        </p:blipFill>
        <p:spPr>
          <a:xfrm>
            <a:off x="589280" y="2600960"/>
            <a:ext cx="10962640" cy="4257040"/>
          </a:xfrm>
          <a:prstGeom prst="rect">
            <a:avLst/>
          </a:prstGeom>
        </p:spPr>
      </p:pic>
    </p:spTree>
    <p:extLst>
      <p:ext uri="{BB962C8B-B14F-4D97-AF65-F5344CB8AC3E}">
        <p14:creationId xmlns:p14="http://schemas.microsoft.com/office/powerpoint/2010/main" val="1173673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842C-B033-B450-1FE4-13B27E95BE53}"/>
              </a:ext>
            </a:extLst>
          </p:cNvPr>
          <p:cNvSpPr>
            <a:spLocks noGrp="1"/>
          </p:cNvSpPr>
          <p:nvPr>
            <p:ph type="title"/>
          </p:nvPr>
        </p:nvSpPr>
        <p:spPr>
          <a:xfrm>
            <a:off x="614681" y="-121920"/>
            <a:ext cx="10131425" cy="1456267"/>
          </a:xfrm>
        </p:spPr>
        <p:txBody>
          <a:bodyPr>
            <a:normAutofit/>
          </a:bodyPr>
          <a:lstStyle/>
          <a:p>
            <a:r>
              <a:rPr lang="en-US" dirty="0"/>
              <a:t>DASHBOARD 1: How does the distribution of car prices vary by brand and body style?</a:t>
            </a:r>
            <a:endParaRPr lang="en-IN" dirty="0"/>
          </a:p>
        </p:txBody>
      </p:sp>
      <p:pic>
        <p:nvPicPr>
          <p:cNvPr id="4" name="Picture 3">
            <a:extLst>
              <a:ext uri="{FF2B5EF4-FFF2-40B4-BE49-F238E27FC236}">
                <a16:creationId xmlns:a16="http://schemas.microsoft.com/office/drawing/2014/main" id="{21AF9BC1-C75C-8C0C-83B7-533078EBF27A}"/>
              </a:ext>
            </a:extLst>
          </p:cNvPr>
          <p:cNvPicPr>
            <a:picLocks noChangeAspect="1"/>
          </p:cNvPicPr>
          <p:nvPr/>
        </p:nvPicPr>
        <p:blipFill>
          <a:blip r:embed="rId2"/>
          <a:stretch>
            <a:fillRect/>
          </a:stretch>
        </p:blipFill>
        <p:spPr>
          <a:xfrm>
            <a:off x="0" y="1703858"/>
            <a:ext cx="12192000" cy="5154142"/>
          </a:xfrm>
          <a:prstGeom prst="rect">
            <a:avLst/>
          </a:prstGeom>
        </p:spPr>
      </p:pic>
    </p:spTree>
    <p:extLst>
      <p:ext uri="{BB962C8B-B14F-4D97-AF65-F5344CB8AC3E}">
        <p14:creationId xmlns:p14="http://schemas.microsoft.com/office/powerpoint/2010/main" val="1664906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D87B-09FF-7F31-0799-AF97A67294FD}"/>
              </a:ext>
            </a:extLst>
          </p:cNvPr>
          <p:cNvSpPr>
            <a:spLocks noGrp="1"/>
          </p:cNvSpPr>
          <p:nvPr>
            <p:ph type="title"/>
          </p:nvPr>
        </p:nvSpPr>
        <p:spPr>
          <a:xfrm>
            <a:off x="685801" y="142240"/>
            <a:ext cx="10131425" cy="1456267"/>
          </a:xfrm>
        </p:spPr>
        <p:txBody>
          <a:bodyPr>
            <a:normAutofit fontScale="90000"/>
          </a:bodyPr>
          <a:lstStyle/>
          <a:p>
            <a:r>
              <a:rPr lang="en-US" dirty="0"/>
              <a:t>DASHBOARD 2: Which car brands have the highest and lowest average MSRPs, and how does this vary by body style?</a:t>
            </a:r>
            <a:endParaRPr lang="en-IN" dirty="0"/>
          </a:p>
        </p:txBody>
      </p:sp>
      <p:pic>
        <p:nvPicPr>
          <p:cNvPr id="4" name="Picture 3">
            <a:extLst>
              <a:ext uri="{FF2B5EF4-FFF2-40B4-BE49-F238E27FC236}">
                <a16:creationId xmlns:a16="http://schemas.microsoft.com/office/drawing/2014/main" id="{1F4AE0C3-80FF-FB9B-6F1C-2C31D9D3E9F5}"/>
              </a:ext>
            </a:extLst>
          </p:cNvPr>
          <p:cNvPicPr>
            <a:picLocks noChangeAspect="1"/>
          </p:cNvPicPr>
          <p:nvPr/>
        </p:nvPicPr>
        <p:blipFill>
          <a:blip r:embed="rId2"/>
          <a:stretch>
            <a:fillRect/>
          </a:stretch>
        </p:blipFill>
        <p:spPr>
          <a:xfrm>
            <a:off x="152400" y="1717041"/>
            <a:ext cx="11887200" cy="4998720"/>
          </a:xfrm>
          <a:prstGeom prst="rect">
            <a:avLst/>
          </a:prstGeom>
        </p:spPr>
      </p:pic>
    </p:spTree>
    <p:extLst>
      <p:ext uri="{BB962C8B-B14F-4D97-AF65-F5344CB8AC3E}">
        <p14:creationId xmlns:p14="http://schemas.microsoft.com/office/powerpoint/2010/main" val="3001559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A6A9-02EE-133D-82B9-EDD73ED0BDDD}"/>
              </a:ext>
            </a:extLst>
          </p:cNvPr>
          <p:cNvSpPr>
            <a:spLocks noGrp="1"/>
          </p:cNvSpPr>
          <p:nvPr>
            <p:ph type="title"/>
          </p:nvPr>
        </p:nvSpPr>
        <p:spPr>
          <a:xfrm>
            <a:off x="685801" y="203200"/>
            <a:ext cx="10131425" cy="1456267"/>
          </a:xfrm>
        </p:spPr>
        <p:txBody>
          <a:bodyPr>
            <a:normAutofit fontScale="90000"/>
          </a:bodyPr>
          <a:lstStyle/>
          <a:p>
            <a:r>
              <a:rPr lang="en-US" dirty="0"/>
              <a:t>DASHBOARD 3: How do the different feature such as transmission type affect the MSRP, and how does this vary by body style?</a:t>
            </a:r>
            <a:endParaRPr lang="en-IN" dirty="0"/>
          </a:p>
        </p:txBody>
      </p:sp>
      <p:pic>
        <p:nvPicPr>
          <p:cNvPr id="4" name="Picture 3">
            <a:extLst>
              <a:ext uri="{FF2B5EF4-FFF2-40B4-BE49-F238E27FC236}">
                <a16:creationId xmlns:a16="http://schemas.microsoft.com/office/drawing/2014/main" id="{13FFBBF0-5F5E-3F9F-D938-528B12757B31}"/>
              </a:ext>
            </a:extLst>
          </p:cNvPr>
          <p:cNvPicPr>
            <a:picLocks noChangeAspect="1"/>
          </p:cNvPicPr>
          <p:nvPr/>
        </p:nvPicPr>
        <p:blipFill>
          <a:blip r:embed="rId2"/>
          <a:stretch>
            <a:fillRect/>
          </a:stretch>
        </p:blipFill>
        <p:spPr>
          <a:xfrm>
            <a:off x="0" y="1859556"/>
            <a:ext cx="12192000" cy="4795243"/>
          </a:xfrm>
          <a:prstGeom prst="rect">
            <a:avLst/>
          </a:prstGeom>
        </p:spPr>
      </p:pic>
    </p:spTree>
    <p:extLst>
      <p:ext uri="{BB962C8B-B14F-4D97-AF65-F5344CB8AC3E}">
        <p14:creationId xmlns:p14="http://schemas.microsoft.com/office/powerpoint/2010/main" val="2066076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30DD8-E0C6-BF1E-D80B-7926217DE0C1}"/>
              </a:ext>
            </a:extLst>
          </p:cNvPr>
          <p:cNvSpPr>
            <a:spLocks noGrp="1"/>
          </p:cNvSpPr>
          <p:nvPr>
            <p:ph type="title"/>
          </p:nvPr>
        </p:nvSpPr>
        <p:spPr>
          <a:xfrm>
            <a:off x="685801" y="132080"/>
            <a:ext cx="10131425" cy="1456267"/>
          </a:xfrm>
        </p:spPr>
        <p:txBody>
          <a:bodyPr>
            <a:normAutofit fontScale="90000"/>
          </a:bodyPr>
          <a:lstStyle/>
          <a:p>
            <a:r>
              <a:rPr lang="en-US" dirty="0"/>
              <a:t>DASHBOARD 4: How does the fuel efficiency of cars vary across different body styles and model years? </a:t>
            </a:r>
            <a:br>
              <a:rPr lang="en-US" dirty="0"/>
            </a:br>
            <a:endParaRPr lang="en-IN" dirty="0"/>
          </a:p>
        </p:txBody>
      </p:sp>
      <p:pic>
        <p:nvPicPr>
          <p:cNvPr id="4" name="Picture 3">
            <a:extLst>
              <a:ext uri="{FF2B5EF4-FFF2-40B4-BE49-F238E27FC236}">
                <a16:creationId xmlns:a16="http://schemas.microsoft.com/office/drawing/2014/main" id="{C897194B-BBD3-03F8-E867-8AF6809BD924}"/>
              </a:ext>
            </a:extLst>
          </p:cNvPr>
          <p:cNvPicPr>
            <a:picLocks noChangeAspect="1"/>
          </p:cNvPicPr>
          <p:nvPr/>
        </p:nvPicPr>
        <p:blipFill>
          <a:blip r:embed="rId2"/>
          <a:stretch>
            <a:fillRect/>
          </a:stretch>
        </p:blipFill>
        <p:spPr>
          <a:xfrm>
            <a:off x="0" y="1455174"/>
            <a:ext cx="12192000" cy="5402826"/>
          </a:xfrm>
          <a:prstGeom prst="rect">
            <a:avLst/>
          </a:prstGeom>
        </p:spPr>
      </p:pic>
    </p:spTree>
    <p:extLst>
      <p:ext uri="{BB962C8B-B14F-4D97-AF65-F5344CB8AC3E}">
        <p14:creationId xmlns:p14="http://schemas.microsoft.com/office/powerpoint/2010/main" val="2108609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A20F-D89F-2578-8000-33B0110CDCDC}"/>
              </a:ext>
            </a:extLst>
          </p:cNvPr>
          <p:cNvSpPr>
            <a:spLocks noGrp="1"/>
          </p:cNvSpPr>
          <p:nvPr>
            <p:ph type="title"/>
          </p:nvPr>
        </p:nvSpPr>
        <p:spPr>
          <a:xfrm>
            <a:off x="685801" y="0"/>
            <a:ext cx="10131425" cy="1456267"/>
          </a:xfrm>
        </p:spPr>
        <p:txBody>
          <a:bodyPr/>
          <a:lstStyle/>
          <a:p>
            <a:r>
              <a:rPr lang="en-US" dirty="0"/>
              <a:t> DASHBOARD 5: How does the car's horsepower, MPG, and price vary across different Brands?</a:t>
            </a:r>
            <a:endParaRPr lang="en-IN" dirty="0"/>
          </a:p>
        </p:txBody>
      </p:sp>
      <p:pic>
        <p:nvPicPr>
          <p:cNvPr id="4" name="Picture 3">
            <a:extLst>
              <a:ext uri="{FF2B5EF4-FFF2-40B4-BE49-F238E27FC236}">
                <a16:creationId xmlns:a16="http://schemas.microsoft.com/office/drawing/2014/main" id="{77AC1D54-25FB-0297-D936-242FF81995F8}"/>
              </a:ext>
            </a:extLst>
          </p:cNvPr>
          <p:cNvPicPr>
            <a:picLocks noChangeAspect="1"/>
          </p:cNvPicPr>
          <p:nvPr/>
        </p:nvPicPr>
        <p:blipFill>
          <a:blip r:embed="rId2"/>
          <a:stretch>
            <a:fillRect/>
          </a:stretch>
        </p:blipFill>
        <p:spPr>
          <a:xfrm>
            <a:off x="88491" y="1456266"/>
            <a:ext cx="12192000" cy="5401733"/>
          </a:xfrm>
          <a:prstGeom prst="rect">
            <a:avLst/>
          </a:prstGeom>
        </p:spPr>
      </p:pic>
    </p:spTree>
    <p:extLst>
      <p:ext uri="{BB962C8B-B14F-4D97-AF65-F5344CB8AC3E}">
        <p14:creationId xmlns:p14="http://schemas.microsoft.com/office/powerpoint/2010/main" val="534098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BFDFA-084C-16AD-4EF9-C99EAD675D0E}"/>
              </a:ext>
            </a:extLst>
          </p:cNvPr>
          <p:cNvSpPr>
            <a:spLocks noGrp="1"/>
          </p:cNvSpPr>
          <p:nvPr>
            <p:ph type="title"/>
          </p:nvPr>
        </p:nvSpPr>
        <p:spPr/>
        <p:txBody>
          <a:bodyPr/>
          <a:lstStyle/>
          <a:p>
            <a:r>
              <a:rPr lang="en-US" dirty="0"/>
              <a:t>CONCLUSION</a:t>
            </a:r>
            <a:endParaRPr lang="en-IN" dirty="0"/>
          </a:p>
        </p:txBody>
      </p:sp>
      <p:sp>
        <p:nvSpPr>
          <p:cNvPr id="4" name="Content Placeholder 3">
            <a:extLst>
              <a:ext uri="{FF2B5EF4-FFF2-40B4-BE49-F238E27FC236}">
                <a16:creationId xmlns:a16="http://schemas.microsoft.com/office/drawing/2014/main" id="{1422E35E-2BEB-10AF-1704-00EEC5B25D37}"/>
              </a:ext>
            </a:extLst>
          </p:cNvPr>
          <p:cNvSpPr>
            <a:spLocks noGrp="1"/>
          </p:cNvSpPr>
          <p:nvPr>
            <p:ph idx="1"/>
          </p:nvPr>
        </p:nvSpPr>
        <p:spPr>
          <a:xfrm>
            <a:off x="462117" y="1386348"/>
            <a:ext cx="11425084" cy="5471651"/>
          </a:xfrm>
        </p:spPr>
        <p:txBody>
          <a:bodyPr>
            <a:normAutofit/>
          </a:bodyPr>
          <a:lstStyle/>
          <a:p>
            <a:r>
              <a:rPr lang="en-US" sz="2400" dirty="0"/>
              <a:t>THROUGH THIS PROJECT, I WAS ABLE TO UNDERSTAND THE IMPORTANCE OF DATA ANALYTICS IN CAR FEATURE ANALYSIS AS IT PROVIDES VALUABLE INSIGHTS WHICH HELPS IN MAKING DATA-DRIVEN DECISIONS.</a:t>
            </a:r>
          </a:p>
          <a:p>
            <a:r>
              <a:rPr lang="en-US" sz="2400" dirty="0"/>
              <a:t>IN THIS PROJECT I WAS ABLE TO GET INSIGHTS LIKE WHICH FEATURES EFFECTS CAR PRICE, RELATIONSHIP BETWEEN ENGINE CYLINDERS AND IT’S FUEL EFFICIENCY ETC. I ALSO GOT EXPERIENCE IN DATA PREPROCESSING LIKE DATA CLEANING, HANDLING OUTLIERS, FEATURE ENGINEERING ETC. IN THIS PROJECT WHICH CAN BE COMMUNICATED TO RELEVANT STAKEHOLDERS AS PER THE REQUIREMENTS.</a:t>
            </a:r>
          </a:p>
          <a:p>
            <a:pPr marL="0" indent="0">
              <a:buNone/>
            </a:pPr>
            <a:r>
              <a:rPr lang="en-US" sz="2400" dirty="0"/>
              <a:t>LINK FOR EXCEL SHEET</a:t>
            </a:r>
          </a:p>
          <a:p>
            <a:r>
              <a:rPr lang="en-IN" sz="2400" dirty="0">
                <a:hlinkClick r:id="rId2"/>
              </a:rPr>
              <a:t>https://docs.google.com/spreadsheets/d/1f5hSdrjMvuAQKxG2b1pz4qvkQ90iTbEk/edit?usp=drive_link&amp;ouid=114522139830880122868&amp;rtpof=true&amp;sd=true</a:t>
            </a:r>
            <a:endParaRPr lang="en-IN" sz="2400" dirty="0"/>
          </a:p>
        </p:txBody>
      </p:sp>
    </p:spTree>
    <p:extLst>
      <p:ext uri="{BB962C8B-B14F-4D97-AF65-F5344CB8AC3E}">
        <p14:creationId xmlns:p14="http://schemas.microsoft.com/office/powerpoint/2010/main" val="527704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r>
              <a:rPr lang="en-US" dirty="0">
                <a:solidFill>
                  <a:schemeClr val="accent1">
                    <a:lumMod val="40000"/>
                    <a:lumOff val="60000"/>
                  </a:schemeClr>
                </a:solidFill>
              </a:rPr>
              <a:t>PRACHI SHINDE</a:t>
            </a:r>
          </a:p>
        </p:txBody>
      </p:sp>
    </p:spTree>
    <p:extLst>
      <p:ext uri="{BB962C8B-B14F-4D97-AF65-F5344CB8AC3E}">
        <p14:creationId xmlns:p14="http://schemas.microsoft.com/office/powerpoint/2010/main" val="293993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859F-EA3A-AE29-8850-28AF48452F1E}"/>
              </a:ext>
            </a:extLst>
          </p:cNvPr>
          <p:cNvSpPr>
            <a:spLocks noGrp="1"/>
          </p:cNvSpPr>
          <p:nvPr>
            <p:ph type="title"/>
          </p:nvPr>
        </p:nvSpPr>
        <p:spPr>
          <a:xfrm>
            <a:off x="270164" y="-315191"/>
            <a:ext cx="10131425" cy="1456267"/>
          </a:xfrm>
        </p:spPr>
        <p:txBody>
          <a:bodyPr/>
          <a:lstStyle/>
          <a:p>
            <a:r>
              <a:rPr lang="en-US" dirty="0"/>
              <a:t>project DESCRIPTION </a:t>
            </a:r>
            <a:endParaRPr lang="en-IN" dirty="0"/>
          </a:p>
        </p:txBody>
      </p:sp>
      <p:sp>
        <p:nvSpPr>
          <p:cNvPr id="3" name="Content Placeholder 2">
            <a:extLst>
              <a:ext uri="{FF2B5EF4-FFF2-40B4-BE49-F238E27FC236}">
                <a16:creationId xmlns:a16="http://schemas.microsoft.com/office/drawing/2014/main" id="{C0CF4258-2142-1336-D1A3-84FF767AF5AF}"/>
              </a:ext>
            </a:extLst>
          </p:cNvPr>
          <p:cNvSpPr>
            <a:spLocks noGrp="1"/>
          </p:cNvSpPr>
          <p:nvPr>
            <p:ph idx="1"/>
          </p:nvPr>
        </p:nvSpPr>
        <p:spPr>
          <a:xfrm>
            <a:off x="103909" y="924791"/>
            <a:ext cx="11845636" cy="4866409"/>
          </a:xfrm>
        </p:spPr>
        <p:txBody>
          <a:bodyPr>
            <a:noAutofit/>
          </a:bodyPr>
          <a:lstStyle/>
          <a:p>
            <a:pPr marL="0" indent="0">
              <a:buNone/>
            </a:pPr>
            <a:endParaRPr lang="en-US" sz="2400" dirty="0"/>
          </a:p>
          <a:p>
            <a:r>
              <a:rPr lang="en-US" sz="2400" dirty="0"/>
              <a:t>Overview of the Project and Its Purpose: The project "Analyzing the Impact of Car Features on Price and Profitability" focuses on identifying key factors that influence car pricing and profitability in the automotive industry. With changing consumer preferences and technological advancements, this analysis aims to help car manufacturers optimize pricing strategies and product development to remain competitive and profitable.</a:t>
            </a:r>
          </a:p>
          <a:p>
            <a:r>
              <a:rPr lang="en-US" sz="2400" dirty="0"/>
              <a:t>Business Problem: The primary question addressed in this project is: How can car manufacturers optimize pricing and product development to maximize profitability while meeting consumer demand? The analysis seeks to uncover the relationships between car features (e.g., engine power, fuel efficiency, transmission type) and pricing to identify which features are most valued by consumers and contribute significantly to profitability.</a:t>
            </a:r>
          </a:p>
          <a:p>
            <a:r>
              <a:rPr lang="en-US" sz="2400" dirty="0"/>
              <a:t>Dataset Description: The dataset, titled “DATASET", includes 11,159 car models with specifications such as make, model, year, fuel type, engine power, transmission type, vehicle size, popularity, and MSRP. Collected by Cooper Union and last updated in 2017, this dataset provides a rich source of information for analyzing trends, features, and pricing in the automotive industry. </a:t>
            </a:r>
            <a:endParaRPr lang="en-IN" sz="2400" dirty="0"/>
          </a:p>
        </p:txBody>
      </p:sp>
    </p:spTree>
    <p:extLst>
      <p:ext uri="{BB962C8B-B14F-4D97-AF65-F5344CB8AC3E}">
        <p14:creationId xmlns:p14="http://schemas.microsoft.com/office/powerpoint/2010/main" val="163103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C776-C684-1127-6421-D5E3A353B1D8}"/>
              </a:ext>
            </a:extLst>
          </p:cNvPr>
          <p:cNvSpPr>
            <a:spLocks noGrp="1"/>
          </p:cNvSpPr>
          <p:nvPr>
            <p:ph type="title"/>
          </p:nvPr>
        </p:nvSpPr>
        <p:spPr>
          <a:xfrm>
            <a:off x="371169" y="172064"/>
            <a:ext cx="3227438" cy="776748"/>
          </a:xfrm>
        </p:spPr>
        <p:txBody>
          <a:bodyPr/>
          <a:lstStyle/>
          <a:p>
            <a:r>
              <a:rPr lang="en-US" dirty="0"/>
              <a:t>DATA CLEANING</a:t>
            </a:r>
            <a:endParaRPr lang="en-IN" dirty="0"/>
          </a:p>
        </p:txBody>
      </p:sp>
      <p:pic>
        <p:nvPicPr>
          <p:cNvPr id="6" name="Content Placeholder 5">
            <a:extLst>
              <a:ext uri="{FF2B5EF4-FFF2-40B4-BE49-F238E27FC236}">
                <a16:creationId xmlns:a16="http://schemas.microsoft.com/office/drawing/2014/main" id="{31CB7165-FC4E-D6DF-47A2-E7C9BE77F8B7}"/>
              </a:ext>
            </a:extLst>
          </p:cNvPr>
          <p:cNvPicPr>
            <a:picLocks noGrp="1" noChangeAspect="1"/>
          </p:cNvPicPr>
          <p:nvPr>
            <p:ph idx="1"/>
          </p:nvPr>
        </p:nvPicPr>
        <p:blipFill>
          <a:blip r:embed="rId2"/>
          <a:stretch>
            <a:fillRect/>
          </a:stretch>
        </p:blipFill>
        <p:spPr>
          <a:xfrm>
            <a:off x="1014466" y="1700981"/>
            <a:ext cx="9802760" cy="4984955"/>
          </a:xfrm>
        </p:spPr>
      </p:pic>
      <p:sp>
        <p:nvSpPr>
          <p:cNvPr id="7" name="TextBox 6">
            <a:extLst>
              <a:ext uri="{FF2B5EF4-FFF2-40B4-BE49-F238E27FC236}">
                <a16:creationId xmlns:a16="http://schemas.microsoft.com/office/drawing/2014/main" id="{72BCC4B2-B706-362F-B3D6-BB2340669C5E}"/>
              </a:ext>
            </a:extLst>
          </p:cNvPr>
          <p:cNvSpPr txBox="1"/>
          <p:nvPr/>
        </p:nvSpPr>
        <p:spPr>
          <a:xfrm>
            <a:off x="796412" y="1154976"/>
            <a:ext cx="8121447" cy="646331"/>
          </a:xfrm>
          <a:prstGeom prst="rect">
            <a:avLst/>
          </a:prstGeom>
          <a:noFill/>
        </p:spPr>
        <p:txBody>
          <a:bodyPr wrap="square" rtlCol="0">
            <a:spAutoFit/>
          </a:bodyPr>
          <a:lstStyle/>
          <a:p>
            <a:r>
              <a:rPr lang="en-US" dirty="0"/>
              <a:t>STEP 1 : REMOVING DUPLICATES USING “REMOVE DUPLICATE” FUNCTION FROM DATA TAB</a:t>
            </a:r>
            <a:endParaRPr lang="en-IN" dirty="0"/>
          </a:p>
        </p:txBody>
      </p:sp>
    </p:spTree>
    <p:extLst>
      <p:ext uri="{BB962C8B-B14F-4D97-AF65-F5344CB8AC3E}">
        <p14:creationId xmlns:p14="http://schemas.microsoft.com/office/powerpoint/2010/main" val="3224769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2666-76A5-EE79-E4B0-67A055A18626}"/>
              </a:ext>
            </a:extLst>
          </p:cNvPr>
          <p:cNvSpPr>
            <a:spLocks noGrp="1"/>
          </p:cNvSpPr>
          <p:nvPr>
            <p:ph type="title"/>
          </p:nvPr>
        </p:nvSpPr>
        <p:spPr>
          <a:xfrm>
            <a:off x="253182" y="175320"/>
            <a:ext cx="3345425" cy="816077"/>
          </a:xfrm>
        </p:spPr>
        <p:txBody>
          <a:bodyPr/>
          <a:lstStyle/>
          <a:p>
            <a:r>
              <a:rPr lang="en-US" dirty="0"/>
              <a:t>DATA CLEANING</a:t>
            </a:r>
            <a:endParaRPr lang="en-IN" dirty="0"/>
          </a:p>
        </p:txBody>
      </p:sp>
      <p:pic>
        <p:nvPicPr>
          <p:cNvPr id="4" name="Picture 3">
            <a:extLst>
              <a:ext uri="{FF2B5EF4-FFF2-40B4-BE49-F238E27FC236}">
                <a16:creationId xmlns:a16="http://schemas.microsoft.com/office/drawing/2014/main" id="{58039294-99EE-5DEA-D744-6A8E52B7EE13}"/>
              </a:ext>
            </a:extLst>
          </p:cNvPr>
          <p:cNvPicPr>
            <a:picLocks noChangeAspect="1"/>
          </p:cNvPicPr>
          <p:nvPr/>
        </p:nvPicPr>
        <p:blipFill>
          <a:blip r:embed="rId2"/>
          <a:stretch>
            <a:fillRect/>
          </a:stretch>
        </p:blipFill>
        <p:spPr>
          <a:xfrm>
            <a:off x="334297" y="2463845"/>
            <a:ext cx="9311148" cy="4218835"/>
          </a:xfrm>
          <a:prstGeom prst="rect">
            <a:avLst/>
          </a:prstGeom>
        </p:spPr>
      </p:pic>
      <p:sp>
        <p:nvSpPr>
          <p:cNvPr id="5" name="TextBox 4">
            <a:extLst>
              <a:ext uri="{FF2B5EF4-FFF2-40B4-BE49-F238E27FC236}">
                <a16:creationId xmlns:a16="http://schemas.microsoft.com/office/drawing/2014/main" id="{C112E285-08F6-91AD-5B78-EEFAAA1C3FBA}"/>
              </a:ext>
            </a:extLst>
          </p:cNvPr>
          <p:cNvSpPr txBox="1"/>
          <p:nvPr/>
        </p:nvSpPr>
        <p:spPr>
          <a:xfrm>
            <a:off x="422787" y="991397"/>
            <a:ext cx="5034116" cy="369332"/>
          </a:xfrm>
          <a:prstGeom prst="rect">
            <a:avLst/>
          </a:prstGeom>
          <a:noFill/>
        </p:spPr>
        <p:txBody>
          <a:bodyPr wrap="square" rtlCol="0">
            <a:spAutoFit/>
          </a:bodyPr>
          <a:lstStyle/>
          <a:p>
            <a:r>
              <a:rPr lang="en-US" dirty="0"/>
              <a:t>HIGHLIGHTING AND HANDLING BLANK CELLS</a:t>
            </a:r>
            <a:endParaRPr lang="en-IN" dirty="0"/>
          </a:p>
        </p:txBody>
      </p:sp>
    </p:spTree>
    <p:extLst>
      <p:ext uri="{BB962C8B-B14F-4D97-AF65-F5344CB8AC3E}">
        <p14:creationId xmlns:p14="http://schemas.microsoft.com/office/powerpoint/2010/main" val="4163045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43BC-2CEC-F6E8-BF22-00913F15DD6B}"/>
              </a:ext>
            </a:extLst>
          </p:cNvPr>
          <p:cNvSpPr>
            <a:spLocks noGrp="1"/>
          </p:cNvSpPr>
          <p:nvPr>
            <p:ph type="title"/>
          </p:nvPr>
        </p:nvSpPr>
        <p:spPr>
          <a:xfrm>
            <a:off x="324465" y="330832"/>
            <a:ext cx="11788877" cy="1032386"/>
          </a:xfrm>
        </p:spPr>
        <p:txBody>
          <a:bodyPr>
            <a:normAutofit/>
          </a:bodyPr>
          <a:lstStyle/>
          <a:p>
            <a:r>
              <a:rPr lang="en-US" sz="1800" dirty="0"/>
              <a:t>FOR BLANK VALUES IN “</a:t>
            </a:r>
            <a:r>
              <a:rPr lang="en-US" sz="1800" b="1" dirty="0"/>
              <a:t>ENGINE FUEL TYPE”</a:t>
            </a:r>
            <a:r>
              <a:rPr lang="en-US" sz="1800" dirty="0"/>
              <a:t> COLUMN WE COMPARED THE VALUES WITH OTHER ROWS IN COLUMN “MAKE”, “MODEL”, “YEAR”, AND “ENGINE HP” AND INPUTED THE VALUES MANUALLY. </a:t>
            </a:r>
            <a:br>
              <a:rPr lang="en-US" sz="1800" dirty="0"/>
            </a:br>
            <a:endParaRPr lang="en-IN" sz="1800" dirty="0"/>
          </a:p>
        </p:txBody>
      </p:sp>
      <p:pic>
        <p:nvPicPr>
          <p:cNvPr id="4" name="Picture 3">
            <a:extLst>
              <a:ext uri="{FF2B5EF4-FFF2-40B4-BE49-F238E27FC236}">
                <a16:creationId xmlns:a16="http://schemas.microsoft.com/office/drawing/2014/main" id="{61AF8047-2EF3-AF01-3A0D-3533926A08C8}"/>
              </a:ext>
            </a:extLst>
          </p:cNvPr>
          <p:cNvPicPr>
            <a:picLocks noChangeAspect="1"/>
          </p:cNvPicPr>
          <p:nvPr/>
        </p:nvPicPr>
        <p:blipFill>
          <a:blip r:embed="rId2"/>
          <a:stretch>
            <a:fillRect/>
          </a:stretch>
        </p:blipFill>
        <p:spPr>
          <a:xfrm>
            <a:off x="162233" y="2316494"/>
            <a:ext cx="6132970" cy="4240170"/>
          </a:xfrm>
          <a:prstGeom prst="rect">
            <a:avLst/>
          </a:prstGeom>
        </p:spPr>
      </p:pic>
      <p:pic>
        <p:nvPicPr>
          <p:cNvPr id="6" name="Picture 5">
            <a:extLst>
              <a:ext uri="{FF2B5EF4-FFF2-40B4-BE49-F238E27FC236}">
                <a16:creationId xmlns:a16="http://schemas.microsoft.com/office/drawing/2014/main" id="{EADDC076-E8F9-3A67-3AB2-EB7D6B6A808B}"/>
              </a:ext>
            </a:extLst>
          </p:cNvPr>
          <p:cNvPicPr>
            <a:picLocks noChangeAspect="1"/>
          </p:cNvPicPr>
          <p:nvPr/>
        </p:nvPicPr>
        <p:blipFill>
          <a:blip r:embed="rId3"/>
          <a:stretch>
            <a:fillRect/>
          </a:stretch>
        </p:blipFill>
        <p:spPr>
          <a:xfrm>
            <a:off x="6452754" y="2316494"/>
            <a:ext cx="5739245" cy="4240170"/>
          </a:xfrm>
          <a:prstGeom prst="rect">
            <a:avLst/>
          </a:prstGeom>
        </p:spPr>
      </p:pic>
      <p:sp>
        <p:nvSpPr>
          <p:cNvPr id="7" name="TextBox 6">
            <a:extLst>
              <a:ext uri="{FF2B5EF4-FFF2-40B4-BE49-F238E27FC236}">
                <a16:creationId xmlns:a16="http://schemas.microsoft.com/office/drawing/2014/main" id="{51890C64-C87B-3F7C-DFF2-3423818C440C}"/>
              </a:ext>
            </a:extLst>
          </p:cNvPr>
          <p:cNvSpPr txBox="1"/>
          <p:nvPr/>
        </p:nvSpPr>
        <p:spPr>
          <a:xfrm>
            <a:off x="255639" y="1248697"/>
            <a:ext cx="12025600" cy="646331"/>
          </a:xfrm>
          <a:prstGeom prst="rect">
            <a:avLst/>
          </a:prstGeom>
          <a:noFill/>
        </p:spPr>
        <p:txBody>
          <a:bodyPr wrap="none" rtlCol="0">
            <a:spAutoFit/>
          </a:bodyPr>
          <a:lstStyle/>
          <a:p>
            <a:r>
              <a:rPr lang="en-US" dirty="0"/>
              <a:t>FOR BLANKS VALUES IN “ENGINE FUEL TYPE” COLUMN FOR “SUZUKI VERONA” , “REGULAR UNLEADED VALUES WAS OBSERVED</a:t>
            </a:r>
          </a:p>
          <a:p>
            <a:r>
              <a:rPr lang="en-US" dirty="0"/>
              <a:t> IN OTHER ROWS, SO WE USED THAT TO FILL THE EMPTY CELLS.</a:t>
            </a:r>
            <a:endParaRPr lang="en-IN" dirty="0"/>
          </a:p>
        </p:txBody>
      </p:sp>
    </p:spTree>
    <p:extLst>
      <p:ext uri="{BB962C8B-B14F-4D97-AF65-F5344CB8AC3E}">
        <p14:creationId xmlns:p14="http://schemas.microsoft.com/office/powerpoint/2010/main" val="3890639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FA92F0-9EDA-8556-7663-89B1CA73ADAA}"/>
              </a:ext>
            </a:extLst>
          </p:cNvPr>
          <p:cNvPicPr>
            <a:picLocks noChangeAspect="1"/>
          </p:cNvPicPr>
          <p:nvPr/>
        </p:nvPicPr>
        <p:blipFill>
          <a:blip r:embed="rId2"/>
          <a:stretch>
            <a:fillRect/>
          </a:stretch>
        </p:blipFill>
        <p:spPr>
          <a:xfrm>
            <a:off x="412955" y="2202427"/>
            <a:ext cx="10982631" cy="4413130"/>
          </a:xfrm>
          <a:prstGeom prst="rect">
            <a:avLst/>
          </a:prstGeom>
        </p:spPr>
      </p:pic>
      <p:sp>
        <p:nvSpPr>
          <p:cNvPr id="5" name="TextBox 4">
            <a:extLst>
              <a:ext uri="{FF2B5EF4-FFF2-40B4-BE49-F238E27FC236}">
                <a16:creationId xmlns:a16="http://schemas.microsoft.com/office/drawing/2014/main" id="{976B7EAA-0815-8F0D-30A6-D1B044BB49ED}"/>
              </a:ext>
            </a:extLst>
          </p:cNvPr>
          <p:cNvSpPr txBox="1"/>
          <p:nvPr/>
        </p:nvSpPr>
        <p:spPr>
          <a:xfrm>
            <a:off x="412955" y="1383749"/>
            <a:ext cx="10823669" cy="646331"/>
          </a:xfrm>
          <a:prstGeom prst="rect">
            <a:avLst/>
          </a:prstGeom>
          <a:noFill/>
        </p:spPr>
        <p:txBody>
          <a:bodyPr wrap="none" rtlCol="0">
            <a:spAutoFit/>
          </a:bodyPr>
          <a:lstStyle/>
          <a:p>
            <a:r>
              <a:rPr lang="en-US" dirty="0"/>
              <a:t>FOR LINCOLN CONTINENTAL WE OBSERVED THAT FOR ENGINE FUEL TYPE PREMIUM UNLEADED(RECOMMENDED)</a:t>
            </a:r>
          </a:p>
          <a:p>
            <a:r>
              <a:rPr lang="en-US" dirty="0"/>
              <a:t>AND 2017 YEAR MODEL, THE MOST COMMON ENGINE HP VALUE WAS 245 SO WE USED THAT VALUE.</a:t>
            </a:r>
            <a:endParaRPr lang="en-IN" dirty="0"/>
          </a:p>
        </p:txBody>
      </p:sp>
      <p:sp>
        <p:nvSpPr>
          <p:cNvPr id="6" name="TextBox 5">
            <a:extLst>
              <a:ext uri="{FF2B5EF4-FFF2-40B4-BE49-F238E27FC236}">
                <a16:creationId xmlns:a16="http://schemas.microsoft.com/office/drawing/2014/main" id="{EE07F890-D395-9A45-54D5-3D6A75604E3F}"/>
              </a:ext>
            </a:extLst>
          </p:cNvPr>
          <p:cNvSpPr txBox="1"/>
          <p:nvPr/>
        </p:nvSpPr>
        <p:spPr>
          <a:xfrm>
            <a:off x="521110" y="511277"/>
            <a:ext cx="11501675" cy="646331"/>
          </a:xfrm>
          <a:prstGeom prst="rect">
            <a:avLst/>
          </a:prstGeom>
          <a:noFill/>
        </p:spPr>
        <p:txBody>
          <a:bodyPr wrap="none" rtlCol="0">
            <a:spAutoFit/>
          </a:bodyPr>
          <a:lstStyle/>
          <a:p>
            <a:r>
              <a:rPr lang="en-US" dirty="0"/>
              <a:t>FOR BLANKS IN “EMGINE HP” COLUMN WE USED THE SAME STRATEGY AND COMPARED IT WITH OTHER ROWS OF SAME </a:t>
            </a:r>
          </a:p>
          <a:p>
            <a:r>
              <a:rPr lang="en-US" dirty="0"/>
              <a:t>CAR MODEL AND MAKE AND THEN USED THAT VALUES TO FILL THE BLANKS.  </a:t>
            </a:r>
            <a:endParaRPr lang="en-IN" dirty="0"/>
          </a:p>
        </p:txBody>
      </p:sp>
    </p:spTree>
    <p:extLst>
      <p:ext uri="{BB962C8B-B14F-4D97-AF65-F5344CB8AC3E}">
        <p14:creationId xmlns:p14="http://schemas.microsoft.com/office/powerpoint/2010/main" val="6528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8EABDC-1ECD-A918-1A77-35A99749393D}"/>
              </a:ext>
            </a:extLst>
          </p:cNvPr>
          <p:cNvPicPr>
            <a:picLocks noChangeAspect="1"/>
          </p:cNvPicPr>
          <p:nvPr/>
        </p:nvPicPr>
        <p:blipFill>
          <a:blip r:embed="rId2"/>
          <a:stretch>
            <a:fillRect/>
          </a:stretch>
        </p:blipFill>
        <p:spPr>
          <a:xfrm>
            <a:off x="698091" y="2286000"/>
            <a:ext cx="10461522" cy="4339852"/>
          </a:xfrm>
          <a:prstGeom prst="rect">
            <a:avLst/>
          </a:prstGeom>
        </p:spPr>
      </p:pic>
      <p:sp>
        <p:nvSpPr>
          <p:cNvPr id="6" name="TextBox 5">
            <a:extLst>
              <a:ext uri="{FF2B5EF4-FFF2-40B4-BE49-F238E27FC236}">
                <a16:creationId xmlns:a16="http://schemas.microsoft.com/office/drawing/2014/main" id="{8EDF9BCC-FA5F-F7B8-581A-CDB5FD90563E}"/>
              </a:ext>
            </a:extLst>
          </p:cNvPr>
          <p:cNvSpPr txBox="1"/>
          <p:nvPr/>
        </p:nvSpPr>
        <p:spPr>
          <a:xfrm>
            <a:off x="698091" y="1347019"/>
            <a:ext cx="10470815" cy="646331"/>
          </a:xfrm>
          <a:prstGeom prst="rect">
            <a:avLst/>
          </a:prstGeom>
          <a:noFill/>
        </p:spPr>
        <p:txBody>
          <a:bodyPr wrap="none" rtlCol="0">
            <a:spAutoFit/>
          </a:bodyPr>
          <a:lstStyle/>
          <a:p>
            <a:r>
              <a:rPr lang="en-US" dirty="0"/>
              <a:t>FOR FORD ESCAPE 2017 UNLEADED ONE ROW HAD THE VALUE OF 168 HP SO WE USED THE SAME VALUUE IN </a:t>
            </a:r>
          </a:p>
          <a:p>
            <a:r>
              <a:rPr lang="en-US" dirty="0"/>
              <a:t>OTHER ROWS AS WELL</a:t>
            </a:r>
            <a:endParaRPr lang="en-IN" dirty="0"/>
          </a:p>
        </p:txBody>
      </p:sp>
    </p:spTree>
    <p:extLst>
      <p:ext uri="{BB962C8B-B14F-4D97-AF65-F5344CB8AC3E}">
        <p14:creationId xmlns:p14="http://schemas.microsoft.com/office/powerpoint/2010/main" val="31757272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D51BCB-0419-432E-B7F1-25548446A6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TotalTime>7134</TotalTime>
  <Words>2362</Words>
  <Application>Microsoft Office PowerPoint</Application>
  <PresentationFormat>Widescreen</PresentationFormat>
  <Paragraphs>98</Paragraphs>
  <Slides>39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Wingdings</vt:lpstr>
      <vt:lpstr>Celestial</vt:lpstr>
      <vt:lpstr>IMPACT OF CAR FEATURES</vt:lpstr>
      <vt:lpstr>CONTENT</vt:lpstr>
      <vt:lpstr>PROJECT DESCRIPTION</vt:lpstr>
      <vt:lpstr>project DESCRIPTION </vt:lpstr>
      <vt:lpstr>DATA CLEANING</vt:lpstr>
      <vt:lpstr>DATA CLEANING</vt:lpstr>
      <vt:lpstr>FOR BLANK VALUES IN “ENGINE FUEL TYPE” COLUMN WE COMPARED THE VALUES WITH OTHER ROWS IN COLUMN “MAKE”, “MODEL”, “YEAR”, AND “ENGINE HP” AND INPUTED THE VALUES MANUALLY.  </vt:lpstr>
      <vt:lpstr>PowerPoint Presentation</vt:lpstr>
      <vt:lpstr>PowerPoint Presentation</vt:lpstr>
      <vt:lpstr>PowerPoint Presentation</vt:lpstr>
      <vt:lpstr>PowerPoint Presentation</vt:lpstr>
      <vt:lpstr>FOR MERCEDES-BENZ M-CLASS DIESEL ENGINE OTHER ROWS HAD 240 AS ENGINE HP VALUE SO WE USED THAT VALUE IN BLANKS.</vt:lpstr>
      <vt:lpstr>FOR ENGINE FULE TYPE ELECTRIC , WE WERE NOT ABLE TO USE THE SAME STRATEGY TO FIND OUT THE HP . SO WE SEARCHED FOR THEM ON INTERNET AND OBTAINED THE VALUES TO INPUT.  OBTAINED VALUES ARE AS FOLLOWS:- FIAT 500E- 117HO   HONDA FITEV- 123HP  NISSAN LEAF- 147HP  KIA SOUL EV-201HP FORD FOCUS 2015-123HP  FORD FOCUS 2016-160HP  TESLA MODEL S- 670HP FORD FOCUS 2017- 160HP  MITSUBISHI I-MIEV – 66HP  TOYOTA RAV4 EV-154HP  </vt:lpstr>
      <vt:lpstr>FOR BLANK VALUES IN ENGINE CYLINDER COLUMN ONLU TWO CAR MODELS MAZDA RX-7 AND MAZDA RX-8  ONLY HAD BLANK VALUES. WE SEARCHED FOR IT ONLINE AND OBTAINED THE ACCURATE VALUES AND USED THAT VALUES</vt:lpstr>
      <vt:lpstr>FOR BLANK VALUES IN NUMBER OF DOOR COLUMN WE USED THE INTERNET TO SEARCH FOR ACCURATE VALUES AND WE FOUND OUT THAT FOR FERRARI FF HAS 3 DOORS AND TESLA MODEL S HAS 4 DOORS.</vt:lpstr>
      <vt:lpstr>APPROACH</vt:lpstr>
      <vt:lpstr>APPROACH</vt:lpstr>
      <vt:lpstr>TECH-STACK USED</vt:lpstr>
      <vt:lpstr>Tech-stack used</vt:lpstr>
      <vt:lpstr>Task 1a: Create a pivot table that shows the number of car models in each market category and their corresponding popularity scores.  </vt:lpstr>
      <vt:lpstr>PowerPoint Presentation</vt:lpstr>
      <vt:lpstr>INSIGHTS:- THE DATASET HAS MOST NUMBER OF LUXURY CARS FOLLOWED BY CROSSOVER AND PERFORMANCE. THE AVERAGE POPULARITY RANGES BETWEEN 2200 AND 1200 EXCEPT FOR EXOTIC CARS WITH DIESEL CARS BEING THE MOST POPULAR AND EXOTIC , LUXURY BEING LEAST POPULAR</vt:lpstr>
      <vt:lpstr>Task 2:  Create a scatter chart that plots engine power on the x-axis and price on the y-axis. Add a trendline to the chart to visualize the relationship between these variables.  Insight Required: What is the relationship between a car's engine power and its price? </vt:lpstr>
      <vt:lpstr>We can observe that the relationship is positive as the trendline has positive slope. This is logical as higher Engine HP requires more complex level of design and engineering and more expensive sub-parts. </vt:lpstr>
      <vt:lpstr>Task 3: Use regression analysis to identify the variables that have the strongest relationship with a car's price. Then create a bar chart that shows the coefficient values for each variable to visualize their relative importance.  Insight Required: Which car features are most important in determining a car's price?   </vt:lpstr>
      <vt:lpstr>PowerPoint Presentation</vt:lpstr>
      <vt:lpstr>PowerPoint Presentation</vt:lpstr>
      <vt:lpstr>Engine Cylinders has the largest positive impact on price, with a significant increase of $7890.64 per additional cylinder .  highway MPG and city mpg also positively influence price, indicating fuel efficiency is valued but less impactful than cylinders.  Number of Doors decreases the price significantly by $4767.42 per additional door. This could indicate that models with fewer doors (e.g., coupes) are perceived as premium. Popularity has a very small negative coefficient (-3.44), indicating it has an almost negligible effect on car prices.</vt:lpstr>
      <vt:lpstr> Task 4.A: Create a pivot table that shows the average price of cars for each manufacturer.   Task 4.B: Create a bar chart or a horizontal stacked bar chart that visualizes the relationship between manufacturer and average price.  Insight Required: How does the average price of a car vary across different manufacturers? </vt:lpstr>
      <vt:lpstr>Ultra-Luxury Brands Dominate the Top: Brands like Bugatti and Maybach showcase the significant impact of exclusivity and brand value on car prices. Electric Luxury: Tesla's position highlights the rising importance of electric vehicles in the luxury segment. Mass Appeal in Mid-Range: Toyota, Honda, and Ford lead the mainstream segment, balancing affordability and quality. Brand Legacy: Premium brands (e.g., Mercedes-Benz, BMW) maintain consistent pricing, reflecting their historical position in the luxury market. Wide Price Variation: The car market shows substantial price variation across manufacturers, influenced by brand positioning, target audience, and production scale.</vt:lpstr>
      <vt:lpstr>Task 5.A: Create a scatter plot with the number of cylinders on the x-axis and highway MPG on the y-axis. Then create a trendline on the scatter plot to visually estimate the slope of the relationship and assess its significance.  Task 5.B: Calculate the correlation coefficient between the number of cylinders and highway MPG to quantify the strength and direction of the relationship.  Insight Required: What is the relationship between fuel efficiency and the number of cylinders in a car's engine? </vt:lpstr>
      <vt:lpstr>We can observe that the plot between highway MPG and Engine Cylinders has a negative slope with a value of -3.0675. The correlation coefficient is also Negative with a value of -0.61663887. This is logical because as number of Engine Cylinders increases, the amount of fuel to be burnt also increasing, thus decreasing the mileage (highway MPG) </vt:lpstr>
      <vt:lpstr>DASHBOARD 1: How does the distribution of car prices vary by brand and body style?</vt:lpstr>
      <vt:lpstr>DASHBOARD 2: Which car brands have the highest and lowest average MSRPs, and how does this vary by body style?</vt:lpstr>
      <vt:lpstr>DASHBOARD 3: How do the different feature such as transmission type affect the MSRP, and how does this vary by body style?</vt:lpstr>
      <vt:lpstr>DASHBOARD 4: How does the fuel efficiency of cars vary across different body styles and model years?  </vt:lpstr>
      <vt:lpstr> DASHBOARD 5: How does the car's horsepower, MPG, and price vary across different Brands?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Prachi Shinde</dc:creator>
  <cp:lastModifiedBy>Prachi Shinde</cp:lastModifiedBy>
  <cp:revision>5</cp:revision>
  <dcterms:created xsi:type="dcterms:W3CDTF">2024-12-02T15:17:30Z</dcterms:created>
  <dcterms:modified xsi:type="dcterms:W3CDTF">2024-12-08T13:10:39Z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